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</p:sldIdLst>
  <p:sldSz cx="13004800" cy="9753600"/>
  <p:notesSz cx="6858000" cy="9144000"/>
  <p:defaultTextStyle>
    <a:defPPr>
      <a:defRPr lang="pl-PL"/>
    </a:defPPr>
    <a:lvl1pPr algn="l" defTabSz="1733550" rtl="0" eaLnBrk="0" fontAlgn="base" hangingPunct="0">
      <a:spcBef>
        <a:spcPct val="0"/>
      </a:spcBef>
      <a:spcAft>
        <a:spcPct val="0"/>
      </a:spcAft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1pPr>
    <a:lvl2pPr marL="457200" algn="l" defTabSz="1733550" rtl="0" eaLnBrk="0" fontAlgn="base" hangingPunct="0">
      <a:spcBef>
        <a:spcPct val="0"/>
      </a:spcBef>
      <a:spcAft>
        <a:spcPct val="0"/>
      </a:spcAft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2pPr>
    <a:lvl3pPr marL="914400" algn="l" defTabSz="1733550" rtl="0" eaLnBrk="0" fontAlgn="base" hangingPunct="0">
      <a:spcBef>
        <a:spcPct val="0"/>
      </a:spcBef>
      <a:spcAft>
        <a:spcPct val="0"/>
      </a:spcAft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3pPr>
    <a:lvl4pPr marL="1371600" algn="l" defTabSz="1733550" rtl="0" eaLnBrk="0" fontAlgn="base" hangingPunct="0">
      <a:spcBef>
        <a:spcPct val="0"/>
      </a:spcBef>
      <a:spcAft>
        <a:spcPct val="0"/>
      </a:spcAft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4pPr>
    <a:lvl5pPr marL="1828800" algn="l" defTabSz="1733550" rtl="0" eaLnBrk="0" fontAlgn="base" hangingPunct="0">
      <a:spcBef>
        <a:spcPct val="0"/>
      </a:spcBef>
      <a:spcAft>
        <a:spcPct val="0"/>
      </a:spcAft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5pPr>
    <a:lvl6pPr marL="2286000" algn="l" defTabSz="914400" rtl="0" eaLnBrk="1" latinLnBrk="0" hangingPunct="1"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6pPr>
    <a:lvl7pPr marL="2743200" algn="l" defTabSz="914400" rtl="0" eaLnBrk="1" latinLnBrk="0" hangingPunct="1"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7pPr>
    <a:lvl8pPr marL="3200400" algn="l" defTabSz="914400" rtl="0" eaLnBrk="1" latinLnBrk="0" hangingPunct="1"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8pPr>
    <a:lvl9pPr marL="3657600" algn="l" defTabSz="914400" rtl="0" eaLnBrk="1" latinLnBrk="0" hangingPunct="1">
      <a:defRPr sz="900" kern="1200">
        <a:solidFill>
          <a:srgbClr val="83C1C2"/>
        </a:solidFill>
        <a:latin typeface="Museo Sans 500" charset="0"/>
        <a:ea typeface="Museo Sans 500" charset="0"/>
        <a:cs typeface="Museo Sans 500" charset="0"/>
        <a:sym typeface="Museo Sans 500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minika Wabich" initials="DW" lastIdx="2" clrIdx="0">
    <p:extLst>
      <p:ext uri="{19B8F6BF-5375-455C-9EA6-DF929625EA0E}">
        <p15:presenceInfo xmlns:p15="http://schemas.microsoft.com/office/powerpoint/2012/main" userId="S-1-5-21-34137209-2404646859-2403376763-1122" providerId="AD"/>
      </p:ext>
    </p:extLst>
  </p:cmAuthor>
  <p:cmAuthor id="2" name="Piekarska, Monika" initials="PM" lastIdx="2" clrIdx="1">
    <p:extLst>
      <p:ext uri="{19B8F6BF-5375-455C-9EA6-DF929625EA0E}">
        <p15:presenceInfo xmlns:p15="http://schemas.microsoft.com/office/powerpoint/2012/main" userId="S::monika.piekarska@effem.com::5864b234-80ca-4c6c-94d7-fa736d1f19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C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D836"/>
    <a:srgbClr val="FFFFFF"/>
    <a:srgbClr val="DC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4A8939-5DCA-4AA5-9F1D-35FCA443B01C}" v="2" dt="2021-08-06T13:18:22.2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7" autoAdjust="0"/>
    <p:restoredTop sz="94660"/>
  </p:normalViewPr>
  <p:slideViewPr>
    <p:cSldViewPr>
      <p:cViewPr varScale="1">
        <p:scale>
          <a:sx n="57" d="100"/>
          <a:sy n="57" d="100"/>
        </p:scale>
        <p:origin x="691" y="67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noProof="0">
                <a:sym typeface="Helvetica Neue" charset="0"/>
              </a:rPr>
              <a:t>Click to edit Template text styles</a:t>
            </a:r>
          </a:p>
          <a:p>
            <a:pPr lvl="1"/>
            <a:r>
              <a:rPr lang="pl-PL" altLang="pl-PL" noProof="0">
                <a:sym typeface="Helvetica Neue" charset="0"/>
              </a:rPr>
              <a:t>Second level</a:t>
            </a:r>
          </a:p>
          <a:p>
            <a:pPr lvl="2"/>
            <a:r>
              <a:rPr lang="pl-PL" altLang="pl-PL" noProof="0">
                <a:sym typeface="Helvetica Neue" charset="0"/>
              </a:rPr>
              <a:t>Third level</a:t>
            </a:r>
          </a:p>
          <a:p>
            <a:pPr lvl="3"/>
            <a:r>
              <a:rPr lang="pl-PL" altLang="pl-PL" noProof="0">
                <a:sym typeface="Helvetica Neue" charset="0"/>
              </a:rPr>
              <a:t>Fourth level</a:t>
            </a:r>
          </a:p>
          <a:p>
            <a:pPr lvl="4"/>
            <a:r>
              <a:rPr lang="pl-PL" altLang="pl-PL" noProof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45786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14534-4C01-4F7B-A2F5-45A44A99423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78362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9EFD8-A254-4307-B08A-B9E4E07523F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32257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404350" y="439738"/>
            <a:ext cx="2901950" cy="8615362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98500" y="439738"/>
            <a:ext cx="8553450" cy="8615362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E8EEA-769B-4F44-9A28-AA85309D2D2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9073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B38C2-B31F-4F6D-9C7F-96552ADE35D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9605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A4C05-E1CD-4AD8-9DF5-C6852CCE8AD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15248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98500" y="2959100"/>
            <a:ext cx="5727700" cy="60960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578600" y="2959100"/>
            <a:ext cx="5727700" cy="60960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FCFE3-CD94-45B9-A4A5-C4F80CED342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52679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91FDF-B745-4A9E-9605-665637D0B52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97724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BBCB5-D593-4CAA-8D9B-200E36D358A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84500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4FF26-7EE0-4DA3-9B24-5B1991CD79E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69992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C159F-2387-4118-98C5-487693D92C0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00749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>
              <a:sym typeface="Museo Sans 700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61B42-286F-4C98-9573-1FCD841DDB0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9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body" idx="1"/>
          </p:nvPr>
        </p:nvSpPr>
        <p:spPr bwMode="auto">
          <a:xfrm>
            <a:off x="698500" y="2959100"/>
            <a:ext cx="116078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>
                <a:sym typeface="Museo Sans 700" charset="0"/>
              </a:rPr>
              <a:t>Click to edit Template text styles</a:t>
            </a:r>
          </a:p>
          <a:p>
            <a:pPr lvl="1"/>
            <a:r>
              <a:rPr lang="pl-PL" altLang="pl-PL">
                <a:sym typeface="Museo Sans 700" charset="0"/>
              </a:rPr>
              <a:t>Second level</a:t>
            </a:r>
          </a:p>
          <a:p>
            <a:pPr lvl="2"/>
            <a:r>
              <a:rPr lang="pl-PL" altLang="pl-PL">
                <a:sym typeface="Museo Sans 700" charset="0"/>
              </a:rPr>
              <a:t>Third level</a:t>
            </a:r>
          </a:p>
          <a:p>
            <a:pPr lvl="3"/>
            <a:r>
              <a:rPr lang="pl-PL" altLang="pl-PL">
                <a:sym typeface="Museo Sans 700" charset="0"/>
              </a:rPr>
              <a:t>Fourth level</a:t>
            </a:r>
          </a:p>
          <a:p>
            <a:pPr lvl="4"/>
            <a:r>
              <a:rPr lang="pl-PL" altLang="pl-PL">
                <a:sym typeface="Museo Sans 700" charset="0"/>
              </a:rPr>
              <a:t>Fifth level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title"/>
          </p:nvPr>
        </p:nvSpPr>
        <p:spPr bwMode="auto">
          <a:xfrm>
            <a:off x="698500" y="439738"/>
            <a:ext cx="116078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>
                <a:sym typeface="Helvetica Neue" charset="0"/>
              </a:rPr>
              <a:t>Click to edit Template title style</a:t>
            </a:r>
          </a:p>
        </p:txBody>
      </p:sp>
      <p:sp>
        <p:nvSpPr>
          <p:cNvPr id="2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6343650" y="9177338"/>
            <a:ext cx="30797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50800" tIns="50800" rIns="50800" bIns="50800" numCol="1" anchor="b" anchorCtr="0" compatLnSpc="1">
            <a:prstTxWarp prst="textNoShape">
              <a:avLst/>
            </a:prstTxWarp>
          </a:bodyPr>
          <a:lstStyle>
            <a:lvl1pPr algn="ctr" defTabSz="584200" eaLnBrk="1">
              <a:lnSpc>
                <a:spcPct val="100000"/>
              </a:lnSpc>
              <a:defRPr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defRPr>
            </a:lvl1pPr>
          </a:lstStyle>
          <a:p>
            <a:pPr>
              <a:defRPr/>
            </a:pPr>
            <a:fld id="{684E6851-FB8D-4E6A-90AD-79AE394A531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7335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 kern="1200">
          <a:solidFill>
            <a:srgbClr val="000000"/>
          </a:solidFill>
          <a:latin typeface="+mj-lt"/>
          <a:ea typeface="+mj-ea"/>
          <a:cs typeface="+mj-cs"/>
          <a:sym typeface="Helvetica Neue" charset="0"/>
        </a:defRPr>
      </a:lvl1pPr>
      <a:lvl2pPr algn="l" defTabSz="17335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2pPr>
      <a:lvl3pPr algn="l" defTabSz="17335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3pPr>
      <a:lvl4pPr algn="l" defTabSz="17335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4pPr>
      <a:lvl5pPr algn="l" defTabSz="17335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5pPr>
      <a:lvl6pPr marL="457200" algn="l" defTabSz="1733550" rtl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6pPr>
      <a:lvl7pPr marL="914400" algn="l" defTabSz="1733550" rtl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7pPr>
      <a:lvl8pPr marL="1371600" algn="l" defTabSz="1733550" rtl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8pPr>
      <a:lvl9pPr marL="1828800" algn="l" defTabSz="1733550" rtl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000000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9pPr>
    </p:titleStyle>
    <p:bodyStyle>
      <a:lvl1pPr marL="215900" indent="-215900" algn="l" defTabSz="17335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123000"/>
        <a:buChar char="•"/>
        <a:defRPr sz="1700" kern="1200">
          <a:solidFill>
            <a:srgbClr val="000000"/>
          </a:solidFill>
          <a:latin typeface="+mn-lt"/>
          <a:ea typeface="+mn-ea"/>
          <a:cs typeface="+mn-cs"/>
          <a:sym typeface="Museo Sans 700" charset="0"/>
        </a:defRPr>
      </a:lvl1pPr>
      <a:lvl2pPr marL="596900" indent="-215900" algn="l" defTabSz="17335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123000"/>
        <a:buChar char="•"/>
        <a:defRPr sz="1700" kern="1200">
          <a:solidFill>
            <a:srgbClr val="000000"/>
          </a:solidFill>
          <a:latin typeface="+mn-lt"/>
          <a:ea typeface="+mn-ea"/>
          <a:cs typeface="+mn-cs"/>
          <a:sym typeface="Museo Sans 700" charset="0"/>
        </a:defRPr>
      </a:lvl2pPr>
      <a:lvl3pPr marL="977900" indent="-215900" algn="l" defTabSz="17335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123000"/>
        <a:buChar char="•"/>
        <a:defRPr sz="1700" kern="1200">
          <a:solidFill>
            <a:srgbClr val="000000"/>
          </a:solidFill>
          <a:latin typeface="+mn-lt"/>
          <a:ea typeface="+mn-ea"/>
          <a:cs typeface="+mn-cs"/>
          <a:sym typeface="Museo Sans 700" charset="0"/>
        </a:defRPr>
      </a:lvl3pPr>
      <a:lvl4pPr marL="1358900" indent="-215900" algn="l" defTabSz="17335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123000"/>
        <a:buChar char="•"/>
        <a:defRPr sz="1700" kern="1200">
          <a:solidFill>
            <a:srgbClr val="000000"/>
          </a:solidFill>
          <a:latin typeface="+mn-lt"/>
          <a:ea typeface="+mn-ea"/>
          <a:cs typeface="+mn-cs"/>
          <a:sym typeface="Museo Sans 700" charset="0"/>
        </a:defRPr>
      </a:lvl4pPr>
      <a:lvl5pPr marL="1739900" indent="-215900" algn="l" defTabSz="17335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123000"/>
        <a:buChar char="•"/>
        <a:defRPr sz="1700" kern="1200">
          <a:solidFill>
            <a:srgbClr val="000000"/>
          </a:solidFill>
          <a:latin typeface="+mn-lt"/>
          <a:ea typeface="+mn-ea"/>
          <a:cs typeface="+mn-cs"/>
          <a:sym typeface="Museo Sans 7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12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44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7.png"/><Relationship Id="rId5" Type="http://schemas.openxmlformats.org/officeDocument/2006/relationships/image" Target="../media/image16.png"/><Relationship Id="rId15" Type="http://schemas.openxmlformats.org/officeDocument/2006/relationships/image" Target="../media/image54.png"/><Relationship Id="rId10" Type="http://schemas.openxmlformats.org/officeDocument/2006/relationships/image" Target="../media/image66.png"/><Relationship Id="rId4" Type="http://schemas.openxmlformats.org/officeDocument/2006/relationships/image" Target="../media/image9.png"/><Relationship Id="rId9" Type="http://schemas.openxmlformats.org/officeDocument/2006/relationships/image" Target="../media/image65.png"/><Relationship Id="rId1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9.png"/><Relationship Id="rId7" Type="http://schemas.openxmlformats.org/officeDocument/2006/relationships/image" Target="../media/image7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7.png"/><Relationship Id="rId10" Type="http://schemas.openxmlformats.org/officeDocument/2006/relationships/image" Target="../media/image72.jpeg"/><Relationship Id="rId4" Type="http://schemas.openxmlformats.org/officeDocument/2006/relationships/image" Target="../media/image1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16.png"/><Relationship Id="rId12" Type="http://schemas.openxmlformats.org/officeDocument/2006/relationships/image" Target="../media/image78.png"/><Relationship Id="rId2" Type="http://schemas.openxmlformats.org/officeDocument/2006/relationships/image" Target="../media/image73.jpe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77.png"/><Relationship Id="rId5" Type="http://schemas.openxmlformats.org/officeDocument/2006/relationships/image" Target="../media/image12.png"/><Relationship Id="rId15" Type="http://schemas.openxmlformats.org/officeDocument/2006/relationships/image" Target="../media/image81.jpeg"/><Relationship Id="rId10" Type="http://schemas.openxmlformats.org/officeDocument/2006/relationships/image" Target="../media/image76.png"/><Relationship Id="rId4" Type="http://schemas.openxmlformats.org/officeDocument/2006/relationships/image" Target="../media/image75.jpeg"/><Relationship Id="rId9" Type="http://schemas.openxmlformats.org/officeDocument/2006/relationships/image" Target="../media/image44.png"/><Relationship Id="rId14" Type="http://schemas.openxmlformats.org/officeDocument/2006/relationships/image" Target="../media/image8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83.png"/><Relationship Id="rId12" Type="http://schemas.openxmlformats.org/officeDocument/2006/relationships/image" Target="../media/image5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16.png"/><Relationship Id="rId10" Type="http://schemas.openxmlformats.org/officeDocument/2006/relationships/image" Target="../media/image86.png"/><Relationship Id="rId4" Type="http://schemas.openxmlformats.org/officeDocument/2006/relationships/image" Target="../media/image9.png"/><Relationship Id="rId9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54.png"/><Relationship Id="rId3" Type="http://schemas.openxmlformats.org/officeDocument/2006/relationships/image" Target="../media/image88.png"/><Relationship Id="rId7" Type="http://schemas.openxmlformats.org/officeDocument/2006/relationships/image" Target="../media/image16.png"/><Relationship Id="rId12" Type="http://schemas.openxmlformats.org/officeDocument/2006/relationships/image" Target="../media/image9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93.png"/><Relationship Id="rId5" Type="http://schemas.openxmlformats.org/officeDocument/2006/relationships/image" Target="../media/image12.png"/><Relationship Id="rId15" Type="http://schemas.openxmlformats.org/officeDocument/2006/relationships/image" Target="../media/image95.png"/><Relationship Id="rId10" Type="http://schemas.openxmlformats.org/officeDocument/2006/relationships/image" Target="../media/image92.png"/><Relationship Id="rId4" Type="http://schemas.openxmlformats.org/officeDocument/2006/relationships/image" Target="../media/image89.png"/><Relationship Id="rId9" Type="http://schemas.openxmlformats.org/officeDocument/2006/relationships/image" Target="../media/image91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.png"/><Relationship Id="rId7" Type="http://schemas.openxmlformats.org/officeDocument/2006/relationships/image" Target="../media/image9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31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16.png"/><Relationship Id="rId9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7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9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16.png"/><Relationship Id="rId10" Type="http://schemas.openxmlformats.org/officeDocument/2006/relationships/image" Target="../media/image43.png"/><Relationship Id="rId4" Type="http://schemas.openxmlformats.org/officeDocument/2006/relationships/image" Target="../media/image9.pn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37.png"/><Relationship Id="rId4" Type="http://schemas.openxmlformats.org/officeDocument/2006/relationships/image" Target="../media/image12.pn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9.png"/><Relationship Id="rId7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31.png"/><Relationship Id="rId5" Type="http://schemas.openxmlformats.org/officeDocument/2006/relationships/image" Target="../media/image20.png"/><Relationship Id="rId10" Type="http://schemas.openxmlformats.org/officeDocument/2006/relationships/image" Target="../media/image55.png"/><Relationship Id="rId4" Type="http://schemas.openxmlformats.org/officeDocument/2006/relationships/image" Target="../media/image16.pn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2.png"/><Relationship Id="rId7" Type="http://schemas.openxmlformats.org/officeDocument/2006/relationships/image" Target="../media/image58.png"/><Relationship Id="rId12" Type="http://schemas.openxmlformats.org/officeDocument/2006/relationships/image" Target="../media/image3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.png"/><Relationship Id="rId7" Type="http://schemas.openxmlformats.org/officeDocument/2006/relationships/image" Target="../media/image6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48.png"/><Relationship Id="rId10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-3175"/>
            <a:ext cx="10293350" cy="975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2" descr="OKLADKA_DSU_prezentacja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13" y="123825"/>
            <a:ext cx="12823826" cy="950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4352925"/>
            <a:ext cx="339407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234950"/>
            <a:ext cx="2389187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8" name="Picture 6" descr="pasted-imag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5" y="2076450"/>
            <a:ext cx="5365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7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7446963"/>
            <a:ext cx="3679825" cy="131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0" name="Text Box 8"/>
          <p:cNvSpPr txBox="1">
            <a:spLocks/>
          </p:cNvSpPr>
          <p:nvPr/>
        </p:nvSpPr>
        <p:spPr bwMode="auto">
          <a:xfrm>
            <a:off x="754063" y="8986838"/>
            <a:ext cx="390683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>
              <a:lnSpc>
                <a:spcPct val="120000"/>
              </a:lnSpc>
            </a:pPr>
            <a:endParaRPr lang="pl-PL" altLang="pl-PL" sz="2300"/>
          </a:p>
        </p:txBody>
      </p:sp>
      <p:pic>
        <p:nvPicPr>
          <p:cNvPr id="3" name="Picture 9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8986838"/>
            <a:ext cx="3802062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2" name="Picture 10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100" y="-19050"/>
            <a:ext cx="79692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3" name="Picture 11" descr="pasted-imag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373063"/>
            <a:ext cx="5365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4" name="Picture 12" descr="pasted-imag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400" y="7837488"/>
            <a:ext cx="5365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5" name="Text Box 13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CC8D493D-F9CF-4283-A2D1-706869F2BD9B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3086" name="Picture 14" descr="pasted-image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7" name="Picture 15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3736975"/>
            <a:ext cx="5343525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2860675"/>
            <a:ext cx="5651500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Text Box 2"/>
          <p:cNvSpPr txBox="1">
            <a:spLocks/>
          </p:cNvSpPr>
          <p:nvPr/>
        </p:nvSpPr>
        <p:spPr bwMode="auto">
          <a:xfrm>
            <a:off x="6348413" y="8924925"/>
            <a:ext cx="3063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1435C138-D7F5-418E-8371-E52056FD276E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10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2292" name="Picture 3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4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4" name="Picture 5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6" name="Picture 7" descr="pasted-imag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749300"/>
            <a:ext cx="6111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7" name="Text Box 8"/>
          <p:cNvSpPr txBox="1">
            <a:spLocks/>
          </p:cNvSpPr>
          <p:nvPr/>
        </p:nvSpPr>
        <p:spPr bwMode="auto">
          <a:xfrm>
            <a:off x="2808288" y="1993900"/>
            <a:ext cx="71342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WSZYSTKIE ZĘBY SĄ TAKIE SAME?</a:t>
            </a:r>
          </a:p>
        </p:txBody>
      </p:sp>
      <p:pic>
        <p:nvPicPr>
          <p:cNvPr id="2" name="Picture 9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8" y="3589338"/>
            <a:ext cx="4803775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8" name="Picture 10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4152900"/>
            <a:ext cx="1290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9" name="Picture 11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413" y="4295775"/>
            <a:ext cx="21240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300" name="Text Box 12"/>
          <p:cNvSpPr txBox="1">
            <a:spLocks/>
          </p:cNvSpPr>
          <p:nvPr/>
        </p:nvSpPr>
        <p:spPr bwMode="auto">
          <a:xfrm>
            <a:off x="1338263" y="3444875"/>
            <a:ext cx="191770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2800" b="1">
                <a:solidFill>
                  <a:srgbClr val="0076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SIEKACZE</a:t>
            </a:r>
          </a:p>
        </p:txBody>
      </p:sp>
      <p:sp>
        <p:nvSpPr>
          <p:cNvPr id="12301" name="Text Box 13"/>
          <p:cNvSpPr txBox="1">
            <a:spLocks/>
          </p:cNvSpPr>
          <p:nvPr/>
        </p:nvSpPr>
        <p:spPr bwMode="auto">
          <a:xfrm>
            <a:off x="1355725" y="4000500"/>
            <a:ext cx="3917950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Służą do odgryzania kawałków</a:t>
            </a:r>
          </a:p>
          <a:p>
            <a:pPr eaLnBrk="1">
              <a:lnSpc>
                <a:spcPct val="120000"/>
              </a:lnSpc>
            </a:pPr>
            <a:r>
              <a:rPr lang="pl-PL" altLang="pl-PL" sz="1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tego, co jemy. Mają pojedyncze </a:t>
            </a:r>
          </a:p>
          <a:p>
            <a:pPr eaLnBrk="1">
              <a:lnSpc>
                <a:spcPct val="120000"/>
              </a:lnSpc>
            </a:pPr>
            <a:r>
              <a:rPr lang="pl-PL" altLang="pl-PL" sz="1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korzenie. </a:t>
            </a:r>
          </a:p>
        </p:txBody>
      </p:sp>
      <p:sp>
        <p:nvSpPr>
          <p:cNvPr id="12302" name="Text Box 14"/>
          <p:cNvSpPr txBox="1">
            <a:spLocks/>
          </p:cNvSpPr>
          <p:nvPr/>
        </p:nvSpPr>
        <p:spPr bwMode="auto">
          <a:xfrm>
            <a:off x="1338263" y="3421063"/>
            <a:ext cx="820737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2800" b="1">
                <a:solidFill>
                  <a:srgbClr val="B516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KŁY</a:t>
            </a:r>
          </a:p>
        </p:txBody>
      </p:sp>
      <p:sp>
        <p:nvSpPr>
          <p:cNvPr id="12303" name="Text Box 15"/>
          <p:cNvSpPr txBox="1">
            <a:spLocks/>
          </p:cNvSpPr>
          <p:nvPr/>
        </p:nvSpPr>
        <p:spPr bwMode="auto">
          <a:xfrm>
            <a:off x="1333500" y="3992563"/>
            <a:ext cx="4629150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Służą do chwytania, przytrzymywania </a:t>
            </a:r>
          </a:p>
          <a:p>
            <a:pPr eaLnBrk="1">
              <a:lnSpc>
                <a:spcPct val="120000"/>
              </a:lnSpc>
            </a:pPr>
            <a:r>
              <a:rPr lang="pl-PL" altLang="pl-PL" sz="1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i rozdzierania jedzenia. </a:t>
            </a:r>
          </a:p>
          <a:p>
            <a:pPr eaLnBrk="1">
              <a:lnSpc>
                <a:spcPct val="120000"/>
              </a:lnSpc>
            </a:pPr>
            <a:r>
              <a:rPr lang="pl-PL" altLang="pl-PL" sz="1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Każdy kieł ma jeden korzeń. </a:t>
            </a:r>
          </a:p>
        </p:txBody>
      </p:sp>
      <p:pic>
        <p:nvPicPr>
          <p:cNvPr id="12304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4838" y="4406106"/>
            <a:ext cx="4247223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305" name="Text Box 17"/>
          <p:cNvSpPr txBox="1">
            <a:spLocks/>
          </p:cNvSpPr>
          <p:nvPr/>
        </p:nvSpPr>
        <p:spPr bwMode="auto">
          <a:xfrm>
            <a:off x="1322388" y="3052727"/>
            <a:ext cx="4562083" cy="113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2800" b="1" dirty="0">
                <a:solidFill>
                  <a:srgbClr val="61D836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ZĘBY PRZEDTRZONOWE </a:t>
            </a:r>
          </a:p>
          <a:p>
            <a:pPr eaLnBrk="1">
              <a:lnSpc>
                <a:spcPct val="120000"/>
              </a:lnSpc>
            </a:pPr>
            <a:r>
              <a:rPr lang="pl-PL" altLang="pl-PL" sz="2800" b="1" dirty="0">
                <a:solidFill>
                  <a:srgbClr val="61D836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I TRZONOWE</a:t>
            </a:r>
          </a:p>
        </p:txBody>
      </p:sp>
      <p:sp>
        <p:nvSpPr>
          <p:cNvPr id="12306" name="Text Box 18"/>
          <p:cNvSpPr txBox="1">
            <a:spLocks/>
          </p:cNvSpPr>
          <p:nvPr/>
        </p:nvSpPr>
        <p:spPr bwMode="auto">
          <a:xfrm>
            <a:off x="1333500" y="4156075"/>
            <a:ext cx="3513138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Służą do żucia i rozdrabniania tego, </a:t>
            </a:r>
          </a:p>
          <a:p>
            <a:pPr eaLnBrk="1">
              <a:lnSpc>
                <a:spcPct val="120000"/>
              </a:lnSpc>
            </a:pPr>
            <a:r>
              <a:rPr lang="pl-PL" altLang="pl-PL" sz="1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co wcześniej odgryźliśmy.</a:t>
            </a:r>
            <a:endParaRPr lang="pl-PL" altLang="pl-PL" sz="140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  <a:p>
            <a:pPr eaLnBrk="1">
              <a:lnSpc>
                <a:spcPct val="120000"/>
              </a:lnSpc>
            </a:pPr>
            <a:r>
              <a:rPr lang="pl-PL" altLang="pl-PL" sz="1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Zęby trzonowe są wielokorzeniowe.</a:t>
            </a:r>
            <a:endParaRPr lang="pl-PL" altLang="pl-PL" sz="140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  <a:p>
            <a:pPr eaLnBrk="1">
              <a:lnSpc>
                <a:spcPct val="120000"/>
              </a:lnSpc>
            </a:pPr>
            <a:r>
              <a:rPr lang="pl-PL" altLang="pl-PL" sz="1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</a:p>
        </p:txBody>
      </p:sp>
      <p:grpSp>
        <p:nvGrpSpPr>
          <p:cNvPr id="6" name="Grupa 5"/>
          <p:cNvGrpSpPr>
            <a:grpSpLocks/>
          </p:cNvGrpSpPr>
          <p:nvPr/>
        </p:nvGrpSpPr>
        <p:grpSpPr bwMode="auto">
          <a:xfrm>
            <a:off x="658813" y="6165850"/>
            <a:ext cx="3087687" cy="2808288"/>
            <a:chOff x="429418" y="6191538"/>
            <a:chExt cx="3086894" cy="2808000"/>
          </a:xfrm>
        </p:grpSpPr>
        <p:sp>
          <p:nvSpPr>
            <p:cNvPr id="4" name="Prostokąt zaokrąglony 3"/>
            <p:cNvSpPr/>
            <p:nvPr/>
          </p:nvSpPr>
          <p:spPr bwMode="auto">
            <a:xfrm>
              <a:off x="429418" y="6191538"/>
              <a:ext cx="3086894" cy="280800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DCEEF0"/>
              </a:solidFill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50800" tIns="50800" rIns="50800" bIns="50800" anchor="ctr">
              <a:spAutoFit/>
            </a:bodyPr>
            <a:lstStyle/>
            <a:p>
              <a:pPr algn="ctr" eaLnBrk="1">
                <a:lnSpc>
                  <a:spcPct val="120000"/>
                </a:lnSpc>
                <a:defRPr/>
              </a:pPr>
              <a:endParaRPr lang="pl-PL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</a:endParaRPr>
            </a:p>
          </p:txBody>
        </p:sp>
        <p:pic>
          <p:nvPicPr>
            <p:cNvPr id="12321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6710" y="6506893"/>
              <a:ext cx="1355768" cy="2177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a 6"/>
          <p:cNvGrpSpPr>
            <a:grpSpLocks/>
          </p:cNvGrpSpPr>
          <p:nvPr/>
        </p:nvGrpSpPr>
        <p:grpSpPr bwMode="auto">
          <a:xfrm>
            <a:off x="630238" y="6178550"/>
            <a:ext cx="3087687" cy="2808288"/>
            <a:chOff x="429418" y="6191538"/>
            <a:chExt cx="3086894" cy="2808000"/>
          </a:xfrm>
        </p:grpSpPr>
        <p:sp>
          <p:nvSpPr>
            <p:cNvPr id="31" name="Prostokąt zaokrąglony 30"/>
            <p:cNvSpPr/>
            <p:nvPr/>
          </p:nvSpPr>
          <p:spPr bwMode="auto">
            <a:xfrm>
              <a:off x="429418" y="6191538"/>
              <a:ext cx="3086894" cy="2808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DCEEF0"/>
              </a:solidFill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50800" tIns="50800" rIns="50800" bIns="50800" anchor="ctr">
              <a:spAutoFit/>
            </a:bodyPr>
            <a:lstStyle/>
            <a:p>
              <a:pPr algn="ctr" eaLnBrk="1">
                <a:lnSpc>
                  <a:spcPct val="120000"/>
                </a:lnSpc>
                <a:defRPr/>
              </a:pPr>
              <a:endParaRPr lang="pl-PL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</a:endParaRPr>
            </a:p>
          </p:txBody>
        </p:sp>
        <p:pic>
          <p:nvPicPr>
            <p:cNvPr id="12319" name="Picture 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8142" y="6350078"/>
              <a:ext cx="1325344" cy="2367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upa 7"/>
          <p:cNvGrpSpPr>
            <a:grpSpLocks/>
          </p:cNvGrpSpPr>
          <p:nvPr/>
        </p:nvGrpSpPr>
        <p:grpSpPr bwMode="auto">
          <a:xfrm>
            <a:off x="656663" y="6165849"/>
            <a:ext cx="3125787" cy="2808288"/>
            <a:chOff x="-2242284" y="6527259"/>
            <a:chExt cx="3410746" cy="2808000"/>
          </a:xfrm>
        </p:grpSpPr>
        <p:sp>
          <p:nvSpPr>
            <p:cNvPr id="34" name="Prostokąt zaokrąglony 33"/>
            <p:cNvSpPr/>
            <p:nvPr/>
          </p:nvSpPr>
          <p:spPr bwMode="auto">
            <a:xfrm>
              <a:off x="-2242284" y="6527259"/>
              <a:ext cx="3410746" cy="2808000"/>
            </a:xfrm>
            <a:prstGeom prst="roundRect">
              <a:avLst/>
            </a:prstGeom>
            <a:solidFill>
              <a:srgbClr val="61D836"/>
            </a:solidFill>
            <a:ln>
              <a:solidFill>
                <a:srgbClr val="DCEEF0"/>
              </a:solidFill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50800" tIns="50800" rIns="50800" bIns="50800" anchor="ctr">
              <a:spAutoFit/>
            </a:bodyPr>
            <a:lstStyle/>
            <a:p>
              <a:pPr algn="ctr" eaLnBrk="1">
                <a:lnSpc>
                  <a:spcPct val="120000"/>
                </a:lnSpc>
                <a:defRPr/>
              </a:pPr>
              <a:endParaRPr lang="pl-PL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</a:endParaRPr>
            </a:p>
          </p:txBody>
        </p:sp>
        <p:pic>
          <p:nvPicPr>
            <p:cNvPr id="12317" name="Picture 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03744" y="6732456"/>
              <a:ext cx="1824783" cy="2307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35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8288" y="682200"/>
            <a:ext cx="5122170" cy="12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" name="Text Box 13"/>
          <p:cNvSpPr txBox="1">
            <a:spLocks/>
          </p:cNvSpPr>
          <p:nvPr/>
        </p:nvSpPr>
        <p:spPr bwMode="auto">
          <a:xfrm>
            <a:off x="9207500" y="8941586"/>
            <a:ext cx="2148024" cy="43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ĆWICZENIE W KSIĄŻECZCE DLA DZIECI</a:t>
            </a:r>
          </a:p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- ZADANIE 2</a:t>
            </a:r>
          </a:p>
        </p:txBody>
      </p:sp>
      <p:pic>
        <p:nvPicPr>
          <p:cNvPr id="37" name="Picture 14" descr="pasted-image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3" y="8961438"/>
            <a:ext cx="3905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" name="Picture 16" descr="pasted-image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8842375"/>
            <a:ext cx="6604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0" grpId="0"/>
      <p:bldP spid="12300" grpId="1"/>
      <p:bldP spid="12301" grpId="0" autoUpdateAnimBg="0"/>
      <p:bldP spid="12301" grpId="1"/>
      <p:bldP spid="12302" grpId="0"/>
      <p:bldP spid="12302" grpId="1"/>
      <p:bldP spid="12303" grpId="0" autoUpdateAnimBg="0"/>
      <p:bldP spid="12303" grpId="1"/>
      <p:bldP spid="12305" grpId="0"/>
      <p:bldP spid="12306" grpId="0" autoUpdateAnimBg="0"/>
      <p:bldP spid="3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/>
          </p:cNvSpPr>
          <p:nvPr/>
        </p:nvSpPr>
        <p:spPr bwMode="auto">
          <a:xfrm>
            <a:off x="6348413" y="8924925"/>
            <a:ext cx="3063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7DF899DF-FA34-4039-AD91-3B13BB66FF6B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11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3315" name="Picture 2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7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9" name="Picture 6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749300"/>
            <a:ext cx="6111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20" name="Text Box 7"/>
          <p:cNvSpPr txBox="1">
            <a:spLocks/>
          </p:cNvSpPr>
          <p:nvPr/>
        </p:nvSpPr>
        <p:spPr bwMode="auto">
          <a:xfrm>
            <a:off x="1438275" y="1789714"/>
            <a:ext cx="10320338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DA SIĘ OBEJRZEĆ ZĘBY INACZEJ NIŻ W LUSTERKU? </a:t>
            </a:r>
            <a:endParaRPr lang="pl-PL" altLang="pl-PL" sz="1200" b="1" dirty="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13328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8963" y="681971"/>
            <a:ext cx="5651674" cy="135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9" t="51815" r="46915" b="10577"/>
          <a:stretch/>
        </p:blipFill>
        <p:spPr>
          <a:xfrm>
            <a:off x="2345851" y="6331124"/>
            <a:ext cx="3208017" cy="2601739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7" t="910" r="800" b="1166"/>
          <a:stretch/>
        </p:blipFill>
        <p:spPr>
          <a:xfrm>
            <a:off x="7686915" y="2260599"/>
            <a:ext cx="3874159" cy="5876476"/>
          </a:xfrm>
          <a:prstGeom prst="rect">
            <a:avLst/>
          </a:prstGeom>
        </p:spPr>
      </p:pic>
      <p:pic>
        <p:nvPicPr>
          <p:cNvPr id="16" name="Picture 14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8702675"/>
            <a:ext cx="1074737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r="5772"/>
          <a:stretch/>
        </p:blipFill>
        <p:spPr>
          <a:xfrm>
            <a:off x="761300" y="2466643"/>
            <a:ext cx="6680943" cy="372340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t="-818" r="11090" b="818"/>
          <a:stretch>
            <a:fillRect/>
          </a:stretch>
        </p:blipFill>
        <p:spPr bwMode="auto">
          <a:xfrm>
            <a:off x="698500" y="4068763"/>
            <a:ext cx="4679950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3076575"/>
            <a:ext cx="4437062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9349" r="470"/>
          <a:stretch>
            <a:fillRect/>
          </a:stretch>
        </p:blipFill>
        <p:spPr bwMode="auto">
          <a:xfrm>
            <a:off x="7794625" y="2928938"/>
            <a:ext cx="4730750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3"/>
          <p:cNvSpPr txBox="1">
            <a:spLocks/>
          </p:cNvSpPr>
          <p:nvPr/>
        </p:nvSpPr>
        <p:spPr bwMode="auto">
          <a:xfrm>
            <a:off x="6348413" y="8924925"/>
            <a:ext cx="3063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CC8E8337-F03B-4908-8BCE-5FB2444813B6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12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4342" name="Picture 4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3" name="Picture 5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4" name="Picture 6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6" name="Picture 8" descr="pasted-imag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749300"/>
            <a:ext cx="6111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7" name="Text Box 9"/>
          <p:cNvSpPr txBox="1">
            <a:spLocks/>
          </p:cNvSpPr>
          <p:nvPr/>
        </p:nvSpPr>
        <p:spPr bwMode="auto">
          <a:xfrm>
            <a:off x="2289175" y="1984375"/>
            <a:ext cx="861853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RÓŻNE ZWIERZĘTA MAJĄ RÓŻNE ZĘBY- JAKIE?</a:t>
            </a:r>
            <a:r>
              <a:rPr lang="pl-PL" altLang="pl-PL" sz="1200" b="1">
                <a:solidFill>
                  <a:srgbClr val="000000"/>
                </a:solidFill>
                <a:latin typeface="Times Roman" charset="0"/>
                <a:ea typeface="Times Roman" charset="0"/>
                <a:cs typeface="Times Roman" charset="0"/>
                <a:sym typeface="Times Roman" charset="0"/>
              </a:rPr>
              <a:t> </a:t>
            </a:r>
            <a:endParaRPr lang="pl-PL" altLang="pl-PL" sz="2500" b="1">
              <a:solidFill>
                <a:srgbClr val="000000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4337" name="Picture 1" descr="pasted-imag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9" y="2728913"/>
            <a:ext cx="6383337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8" name="Text Box 2"/>
          <p:cNvSpPr txBox="1">
            <a:spLocks/>
          </p:cNvSpPr>
          <p:nvPr/>
        </p:nvSpPr>
        <p:spPr bwMode="auto">
          <a:xfrm>
            <a:off x="1205548" y="3164382"/>
            <a:ext cx="3217227" cy="41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b="1" dirty="0">
                <a:solidFill>
                  <a:srgbClr val="5DCCD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ZWIERZĘTE ROŚLINOŻERNE,</a:t>
            </a:r>
          </a:p>
        </p:txBody>
      </p:sp>
      <p:pic>
        <p:nvPicPr>
          <p:cNvPr id="14348" name="Picture 12" descr="pasted-image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40375"/>
            <a:ext cx="4213225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50" name="Text Box 14"/>
          <p:cNvSpPr txBox="1">
            <a:spLocks/>
          </p:cNvSpPr>
          <p:nvPr/>
        </p:nvSpPr>
        <p:spPr bwMode="auto">
          <a:xfrm>
            <a:off x="1217613" y="5802946"/>
            <a:ext cx="2731325" cy="387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b="1" dirty="0">
                <a:solidFill>
                  <a:srgbClr val="5DCCD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ZWIERZĘTA DRAPIEŻNE,</a:t>
            </a:r>
          </a:p>
        </p:txBody>
      </p:sp>
      <p:pic>
        <p:nvPicPr>
          <p:cNvPr id="14358" name="Picture 30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665163"/>
            <a:ext cx="4259262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55" name="Text Box 19"/>
          <p:cNvSpPr txBox="1">
            <a:spLocks/>
          </p:cNvSpPr>
          <p:nvPr/>
        </p:nvSpPr>
        <p:spPr bwMode="auto">
          <a:xfrm>
            <a:off x="1217613" y="3567728"/>
            <a:ext cx="5899150" cy="15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sz="1600" dirty="0">
                <a:solidFill>
                  <a:schemeClr val="bg2">
                    <a:lumMod val="50000"/>
                  </a:schemeClr>
                </a:solidFill>
              </a:rPr>
              <a:t>czyli żywiące się tylko roślinami, mają bardzo rozwinięte siekacze. Skubią nimi trawę, liście, siano. Duże zęby trzonowe służą im do rozcierania roślin. Zwierzętami roślinożernymi są na przykład</a:t>
            </a:r>
            <a:r>
              <a:rPr lang="pl-PL" sz="1600" dirty="0">
                <a:solidFill>
                  <a:schemeClr val="tx1">
                    <a:lumMod val="75000"/>
                  </a:schemeClr>
                </a:solidFill>
              </a:rPr>
              <a:t>: krowy, konie, owce, żyrafy. </a:t>
            </a:r>
            <a:r>
              <a:rPr lang="pl-PL" sz="1600" dirty="0">
                <a:solidFill>
                  <a:schemeClr val="bg2">
                    <a:lumMod val="50000"/>
                  </a:schemeClr>
                </a:solidFill>
              </a:rPr>
              <a:t>Roślinożerne są też zwierzęta domowe: </a:t>
            </a:r>
            <a:r>
              <a:rPr lang="pl-PL" sz="1600" dirty="0">
                <a:solidFill>
                  <a:schemeClr val="tx1">
                    <a:lumMod val="75000"/>
                  </a:schemeClr>
                </a:solidFill>
              </a:rPr>
              <a:t>chomiki, świnki morskie.</a:t>
            </a:r>
            <a:endParaRPr lang="pl-PL" altLang="pl-PL" sz="1500" dirty="0">
              <a:solidFill>
                <a:schemeClr val="tx1">
                  <a:lumMod val="75000"/>
                </a:schemeClr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9" name="Text Box 19"/>
          <p:cNvSpPr txBox="1">
            <a:spLocks/>
          </p:cNvSpPr>
          <p:nvPr/>
        </p:nvSpPr>
        <p:spPr bwMode="auto">
          <a:xfrm>
            <a:off x="1220788" y="6185706"/>
            <a:ext cx="3811359" cy="98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jak </a:t>
            </a:r>
            <a:r>
              <a:rPr lang="pl-PL" sz="1600" dirty="0">
                <a:solidFill>
                  <a:schemeClr val="tx1">
                    <a:lumMod val="75000"/>
                  </a:schemeClr>
                </a:solidFill>
              </a:rPr>
              <a:t>wilki, lwy, tygrysy</a:t>
            </a:r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, polują na inne zwierzęta. Dlatego posługują się głównie długimi, ostrymi, mocnymi kłami.</a:t>
            </a:r>
            <a:endParaRPr lang="pl-PL" altLang="pl-PL" sz="1200" dirty="0">
              <a:solidFill>
                <a:schemeClr val="tx2">
                  <a:lumMod val="10000"/>
                </a:schemeClr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14351" name="Picture 15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412" y="2916238"/>
            <a:ext cx="4832350" cy="280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53" name="Text Box 17"/>
          <p:cNvSpPr txBox="1">
            <a:spLocks/>
          </p:cNvSpPr>
          <p:nvPr/>
        </p:nvSpPr>
        <p:spPr bwMode="auto">
          <a:xfrm>
            <a:off x="6176262" y="3251200"/>
            <a:ext cx="15128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b="1">
                <a:solidFill>
                  <a:srgbClr val="FFFFFF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ALIGATORY</a:t>
            </a:r>
          </a:p>
        </p:txBody>
      </p:sp>
      <p:sp>
        <p:nvSpPr>
          <p:cNvPr id="38" name="Text Box 19"/>
          <p:cNvSpPr txBox="1">
            <a:spLocks/>
          </p:cNvSpPr>
          <p:nvPr/>
        </p:nvSpPr>
        <p:spPr bwMode="auto">
          <a:xfrm>
            <a:off x="6196899" y="3748088"/>
            <a:ext cx="4832350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5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m</a:t>
            </a:r>
            <a:r>
              <a:rPr lang="pl-PL" altLang="pl-PL" sz="1500" dirty="0" smtClean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ają </a:t>
            </a:r>
            <a:r>
              <a:rPr lang="pl-PL" altLang="pl-PL" sz="15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po około </a:t>
            </a:r>
            <a:r>
              <a:rPr lang="pl-PL" altLang="pl-PL" sz="1500" dirty="0">
                <a:solidFill>
                  <a:srgbClr val="7030A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80 zębów </a:t>
            </a:r>
          </a:p>
          <a:p>
            <a:pPr eaLnBrk="1">
              <a:lnSpc>
                <a:spcPct val="120000"/>
              </a:lnSpc>
            </a:pPr>
            <a:r>
              <a:rPr lang="pl-PL" altLang="pl-PL" sz="15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i cały komplet uzębienia wymieniają </a:t>
            </a:r>
          </a:p>
          <a:p>
            <a:pPr eaLnBrk="1">
              <a:lnSpc>
                <a:spcPct val="120000"/>
              </a:lnSpc>
            </a:pPr>
            <a:r>
              <a:rPr lang="pl-PL" altLang="pl-PL" sz="15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aż 50 razy w ciągu całego życia.  </a:t>
            </a:r>
            <a:endParaRPr lang="pl-PL" altLang="pl-PL" sz="1200" dirty="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14354" name="Picture 18" descr="pasted-image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" y="2640806"/>
            <a:ext cx="6640513" cy="385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56" name="Text Box 20"/>
          <p:cNvSpPr txBox="1">
            <a:spLocks/>
          </p:cNvSpPr>
          <p:nvPr/>
        </p:nvSpPr>
        <p:spPr bwMode="auto">
          <a:xfrm>
            <a:off x="1145381" y="2751931"/>
            <a:ext cx="10287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b="1" dirty="0">
                <a:solidFill>
                  <a:srgbClr val="FFFFFF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REKINY</a:t>
            </a:r>
          </a:p>
        </p:txBody>
      </p:sp>
      <p:sp>
        <p:nvSpPr>
          <p:cNvPr id="40" name="Text Box 19"/>
          <p:cNvSpPr txBox="1">
            <a:spLocks/>
          </p:cNvSpPr>
          <p:nvPr/>
        </p:nvSpPr>
        <p:spPr bwMode="auto">
          <a:xfrm>
            <a:off x="1126331" y="3072058"/>
            <a:ext cx="5830887" cy="217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mogą co kilka dni wymieniać zużyte lub wyłamane zęby, bo mają ich około trzech tysięcy, ułożonych w górnej oraz dolnej szczęce w </a:t>
            </a:r>
            <a:r>
              <a:rPr lang="pl-PL" sz="1600" dirty="0">
                <a:solidFill>
                  <a:srgbClr val="7030A0"/>
                </a:solidFill>
              </a:rPr>
              <a:t>2–6 szeregach.</a:t>
            </a:r>
          </a:p>
          <a:p>
            <a:pPr eaLnBrk="1">
              <a:lnSpc>
                <a:spcPct val="120000"/>
              </a:lnSpc>
            </a:pPr>
            <a:endParaRPr lang="pl-PL" sz="1600" dirty="0">
              <a:solidFill>
                <a:schemeClr val="tx2">
                  <a:lumMod val="10000"/>
                </a:schemeClr>
              </a:solidFill>
            </a:endParaRPr>
          </a:p>
          <a:p>
            <a:pPr eaLnBrk="1">
              <a:lnSpc>
                <a:spcPct val="120000"/>
              </a:lnSpc>
            </a:pPr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Tylko dwa pierwsze rzędy są używane, a pozostałe to zęby zapasowe, które stopniowo narastają, przesuwając się ku przodowi.</a:t>
            </a:r>
            <a:r>
              <a:rPr lang="pl-PL" altLang="pl-PL" sz="1500" dirty="0">
                <a:solidFill>
                  <a:schemeClr val="tx2">
                    <a:lumMod val="10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</a:p>
        </p:txBody>
      </p:sp>
      <p:pic>
        <p:nvPicPr>
          <p:cNvPr id="14357" name="Picture 21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285" y="3968044"/>
            <a:ext cx="6834188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59" name="Text Box 23"/>
          <p:cNvSpPr txBox="1">
            <a:spLocks/>
          </p:cNvSpPr>
          <p:nvPr/>
        </p:nvSpPr>
        <p:spPr bwMode="auto">
          <a:xfrm>
            <a:off x="6501048" y="4188707"/>
            <a:ext cx="10160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b="1" dirty="0">
                <a:solidFill>
                  <a:srgbClr val="FFFFFF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SŁONIE</a:t>
            </a:r>
          </a:p>
        </p:txBody>
      </p:sp>
      <p:sp>
        <p:nvSpPr>
          <p:cNvPr id="41" name="Text Box 19"/>
          <p:cNvSpPr txBox="1">
            <a:spLocks/>
          </p:cNvSpPr>
          <p:nvPr/>
        </p:nvSpPr>
        <p:spPr bwMode="auto">
          <a:xfrm>
            <a:off x="6523274" y="4760262"/>
            <a:ext cx="5738812" cy="254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Uzębienie słoni to </a:t>
            </a:r>
            <a:r>
              <a:rPr lang="pl-PL" sz="1600" dirty="0">
                <a:solidFill>
                  <a:srgbClr val="7030A0"/>
                </a:solidFill>
              </a:rPr>
              <a:t>dwa wystające siekacze </a:t>
            </a:r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(wcale nie kły, chociaż mają taki kształt, że łatwo o pomyłkę), które w przy-</a:t>
            </a:r>
            <a:r>
              <a:rPr lang="pl-PL" sz="1600" dirty="0" err="1">
                <a:solidFill>
                  <a:schemeClr val="tx2">
                    <a:lumMod val="10000"/>
                  </a:schemeClr>
                </a:solidFill>
              </a:rPr>
              <a:t>padku</a:t>
            </a:r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 urazu lub utraty nie odrastają, </a:t>
            </a:r>
            <a:r>
              <a:rPr lang="pl-PL" sz="1600" dirty="0">
                <a:solidFill>
                  <a:srgbClr val="7030A0"/>
                </a:solidFill>
              </a:rPr>
              <a:t>oraz cztery wielkie trzonowce służące do żucia.</a:t>
            </a:r>
          </a:p>
          <a:p>
            <a:endParaRPr lang="pl-PL" sz="1600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pl-PL" sz="1600" dirty="0">
                <a:solidFill>
                  <a:schemeClr val="tx2">
                    <a:lumMod val="10000"/>
                  </a:schemeClr>
                </a:solidFill>
              </a:rPr>
              <a:t>Kiedy zęby przednie słonia się ścierają, od tyłu wyrastają kolejno następne, które zastępują te zużyte. Ta wymiana może zajść nawet sześć razy w życiu słonia.</a:t>
            </a:r>
          </a:p>
          <a:p>
            <a:r>
              <a:rPr lang="pl-PL" sz="1600" dirty="0"/>
              <a:t/>
            </a:r>
            <a:br>
              <a:rPr lang="pl-PL" sz="1600" dirty="0"/>
            </a:br>
            <a:endParaRPr lang="pl-PL" altLang="pl-PL" sz="1500" dirty="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9" t="5807" r="13918" b="3131"/>
          <a:stretch>
            <a:fillRect/>
          </a:stretch>
        </p:blipFill>
        <p:spPr bwMode="auto">
          <a:xfrm>
            <a:off x="6849828" y="5874846"/>
            <a:ext cx="4724400" cy="46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3149" r="16946" b="220"/>
          <a:stretch>
            <a:fillRect/>
          </a:stretch>
        </p:blipFill>
        <p:spPr bwMode="auto">
          <a:xfrm>
            <a:off x="597973" y="2625725"/>
            <a:ext cx="4878387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6" descr="pasted-image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8842375"/>
            <a:ext cx="6604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8" grpId="1"/>
      <p:bldP spid="14350" grpId="0"/>
      <p:bldP spid="14350" grpId="1"/>
      <p:bldP spid="14355" grpId="0" autoUpdateAnimBg="0"/>
      <p:bldP spid="14355" grpId="1"/>
      <p:bldP spid="39" grpId="0" autoUpdateAnimBg="0"/>
      <p:bldP spid="39" grpId="1"/>
      <p:bldP spid="14353" grpId="0"/>
      <p:bldP spid="14353" grpId="1"/>
      <p:bldP spid="38" grpId="0" autoUpdateAnimBg="0"/>
      <p:bldP spid="38" grpId="1"/>
      <p:bldP spid="14356" grpId="0" autoUpdateAnimBg="0"/>
      <p:bldP spid="14356" grpId="1"/>
      <p:bldP spid="40" grpId="0" autoUpdateAnimBg="0"/>
      <p:bldP spid="40" grpId="1"/>
      <p:bldP spid="14359" grpId="0"/>
      <p:bldP spid="4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2403475"/>
            <a:ext cx="99869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1"/>
          <p:cNvSpPr txBox="1">
            <a:spLocks/>
          </p:cNvSpPr>
          <p:nvPr/>
        </p:nvSpPr>
        <p:spPr bwMode="auto">
          <a:xfrm>
            <a:off x="6348413" y="8924925"/>
            <a:ext cx="3063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65E09B14-EBFF-4825-867B-3C8C2A83C1EC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13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5364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5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6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8" name="Picture 6" descr="pasted-imag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749300"/>
            <a:ext cx="6111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7"/>
          <p:cNvSpPr txBox="1">
            <a:spLocks/>
          </p:cNvSpPr>
          <p:nvPr/>
        </p:nvSpPr>
        <p:spPr bwMode="auto">
          <a:xfrm>
            <a:off x="4503738" y="3744913"/>
            <a:ext cx="46624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CO TO JEST PRÓCHNICA?</a:t>
            </a:r>
          </a:p>
        </p:txBody>
      </p:sp>
      <p:pic>
        <p:nvPicPr>
          <p:cNvPr id="15369" name="Picture 8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4362450"/>
            <a:ext cx="1008062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70" name="Picture 9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547" y="6790438"/>
            <a:ext cx="6642100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10"/>
          <p:cNvSpPr txBox="1">
            <a:spLocks/>
          </p:cNvSpPr>
          <p:nvPr/>
        </p:nvSpPr>
        <p:spPr bwMode="auto">
          <a:xfrm>
            <a:off x="1268413" y="4582813"/>
            <a:ext cx="3463925" cy="41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b="1" dirty="0">
                <a:solidFill>
                  <a:schemeClr val="accent6">
                    <a:lumMod val="50000"/>
                  </a:schemeClr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CHOROBA ZĘBÓW</a:t>
            </a:r>
          </a:p>
        </p:txBody>
      </p:sp>
      <p:sp>
        <p:nvSpPr>
          <p:cNvPr id="15371" name="Text Box 11"/>
          <p:cNvSpPr txBox="1">
            <a:spLocks/>
          </p:cNvSpPr>
          <p:nvPr/>
        </p:nvSpPr>
        <p:spPr bwMode="auto">
          <a:xfrm>
            <a:off x="1284288" y="5081588"/>
            <a:ext cx="6897687" cy="16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Resztki pokarmu, które po posiłku pozostają na zębach, wchodzą </a:t>
            </a:r>
          </a:p>
          <a:p>
            <a:pPr eaLnBrk="1">
              <a:lnSpc>
                <a:spcPct val="120000"/>
              </a:lnSpc>
            </a:pPr>
            <a:r>
              <a:rPr lang="pl-PL" altLang="pl-PL" sz="17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w reakcje chemiczne z płytką nazębną. W efekcie tworzą się </a:t>
            </a:r>
            <a:r>
              <a:rPr lang="pl-PL" altLang="pl-PL" sz="1700" dirty="0">
                <a:solidFill>
                  <a:srgbClr val="0E9D8C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kwasy,</a:t>
            </a:r>
            <a:r>
              <a:rPr lang="pl-PL" altLang="pl-PL" sz="17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</a:p>
          <a:p>
            <a:pPr eaLnBrk="1">
              <a:lnSpc>
                <a:spcPct val="120000"/>
              </a:lnSpc>
            </a:pPr>
            <a:r>
              <a:rPr lang="pl-PL" altLang="pl-PL" sz="1700" dirty="0">
                <a:solidFill>
                  <a:srgbClr val="0E9D8C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które niszczą szkliwo. </a:t>
            </a:r>
            <a:r>
              <a:rPr lang="pl-PL" altLang="pl-PL" sz="17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Zniszczone lub osłabione przez kwasy </a:t>
            </a:r>
          </a:p>
          <a:p>
            <a:pPr eaLnBrk="1">
              <a:lnSpc>
                <a:spcPct val="120000"/>
              </a:lnSpc>
            </a:pPr>
            <a:r>
              <a:rPr lang="pl-PL" altLang="pl-PL" sz="17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szkliwo to początek próchnicy.</a:t>
            </a:r>
            <a:endParaRPr lang="pl-PL" altLang="pl-PL" sz="1200" dirty="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  <a:p>
            <a:pPr eaLnBrk="1">
              <a:lnSpc>
                <a:spcPct val="120000"/>
              </a:lnSpc>
            </a:pPr>
            <a:r>
              <a:rPr lang="pl-PL" altLang="pl-PL" sz="15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</a:p>
        </p:txBody>
      </p:sp>
      <p:sp>
        <p:nvSpPr>
          <p:cNvPr id="15372" name="Text Box 12"/>
          <p:cNvSpPr txBox="1">
            <a:spLocks/>
          </p:cNvSpPr>
          <p:nvPr/>
        </p:nvSpPr>
        <p:spPr bwMode="auto">
          <a:xfrm>
            <a:off x="4306888" y="7118350"/>
            <a:ext cx="46180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 b="1">
                <a:solidFill>
                  <a:srgbClr val="FFFFFF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JAK ZAPOBIEGAĆ PRÓCHNICY?</a:t>
            </a:r>
          </a:p>
        </p:txBody>
      </p:sp>
      <p:sp>
        <p:nvSpPr>
          <p:cNvPr id="15373" name="Text Box 13"/>
          <p:cNvSpPr txBox="1">
            <a:spLocks/>
          </p:cNvSpPr>
          <p:nvPr/>
        </p:nvSpPr>
        <p:spPr bwMode="auto">
          <a:xfrm>
            <a:off x="4341813" y="7535712"/>
            <a:ext cx="3637214" cy="87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5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Prawidłowo </a:t>
            </a:r>
            <a:r>
              <a:rPr lang="pl-PL" altLang="pl-PL" sz="15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dbać o higienę </a:t>
            </a:r>
            <a:r>
              <a:rPr lang="pl-PL" altLang="pl-PL" sz="15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jamy ustnej.</a:t>
            </a:r>
            <a:endParaRPr lang="pl-PL" altLang="pl-PL" sz="1200" dirty="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  <a:p>
            <a:pPr eaLnBrk="1">
              <a:lnSpc>
                <a:spcPct val="120000"/>
              </a:lnSpc>
            </a:pPr>
            <a:endParaRPr lang="pl-PL" altLang="pl-PL" sz="1200" dirty="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  <a:p>
            <a:pPr eaLnBrk="1">
              <a:lnSpc>
                <a:spcPct val="120000"/>
              </a:lnSpc>
            </a:pPr>
            <a:r>
              <a:rPr lang="pl-PL" altLang="pl-PL" sz="15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</a:p>
        </p:txBody>
      </p:sp>
      <p:pic>
        <p:nvPicPr>
          <p:cNvPr id="1537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413" y="4011613"/>
            <a:ext cx="2092325" cy="264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78" name="Rozwiąż zadanie nr 12 i dowiedz się jak co pomaga w zapobieganiu próchnicy."/>
          <p:cNvSpPr txBox="1">
            <a:spLocks noChangeArrowheads="1"/>
          </p:cNvSpPr>
          <p:nvPr/>
        </p:nvSpPr>
        <p:spPr bwMode="auto">
          <a:xfrm>
            <a:off x="2052638" y="1968500"/>
            <a:ext cx="1007110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r>
              <a:rPr lang="pl-PL" altLang="pl-PL" sz="180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Rozwiąż zadanie nr 4 i dowiedz się jak nazywa się niebezpieczna choroba zębów.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2430463"/>
            <a:ext cx="998696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8288" y="682200"/>
            <a:ext cx="5122170" cy="12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Text Box 13"/>
          <p:cNvSpPr txBox="1">
            <a:spLocks/>
          </p:cNvSpPr>
          <p:nvPr/>
        </p:nvSpPr>
        <p:spPr bwMode="auto">
          <a:xfrm>
            <a:off x="9207500" y="8941586"/>
            <a:ext cx="2148024" cy="43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ĆWICZENIE W KSIĄŻECZCE DLA DZIECI</a:t>
            </a:r>
          </a:p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- ZADANIE 4</a:t>
            </a:r>
          </a:p>
        </p:txBody>
      </p:sp>
      <p:pic>
        <p:nvPicPr>
          <p:cNvPr id="24" name="Picture 14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3" y="8961438"/>
            <a:ext cx="3905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14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8702675"/>
            <a:ext cx="1074737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utoUpdateAnimBg="0"/>
      <p:bldP spid="15371" grpId="0" autoUpdateAnimBg="0"/>
      <p:bldP spid="15372" grpId="0" autoUpdateAnimBg="0"/>
      <p:bldP spid="15373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2782888"/>
            <a:ext cx="13385800" cy="1150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387" name="Picture 2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1851025"/>
            <a:ext cx="6942137" cy="493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3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2190750"/>
            <a:ext cx="7070725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9" name="Text Box 4"/>
          <p:cNvSpPr txBox="1">
            <a:spLocks/>
          </p:cNvSpPr>
          <p:nvPr/>
        </p:nvSpPr>
        <p:spPr bwMode="auto">
          <a:xfrm>
            <a:off x="6348413" y="8924925"/>
            <a:ext cx="3063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47697B4B-6AFF-48BF-A0A9-9F686647A7A0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14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6390" name="Picture 5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1" name="Picture 6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2" name="Picture 7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0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913" y="4467225"/>
            <a:ext cx="847725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19" name="Picture 11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2749">
            <a:off x="10491322" y="2203219"/>
            <a:ext cx="71596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20" name="Picture 12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06049">
            <a:off x="1458913" y="6986588"/>
            <a:ext cx="784225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21" name="Picture 13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925" y="7491413"/>
            <a:ext cx="715963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22" name="Picture 14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249">
            <a:off x="3589338" y="7491413"/>
            <a:ext cx="715962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23" name="Picture 15" descr="pasted-image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9578">
            <a:off x="9145588" y="5865813"/>
            <a:ext cx="782637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24" name="Picture 16" descr="pasted-image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99124">
            <a:off x="528638" y="4467225"/>
            <a:ext cx="715962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425" name="Picture 17" descr="pasted-imag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79" y="1712119"/>
            <a:ext cx="847725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1" name="Text Box 19"/>
          <p:cNvSpPr txBox="1">
            <a:spLocks/>
          </p:cNvSpPr>
          <p:nvPr/>
        </p:nvSpPr>
        <p:spPr bwMode="auto">
          <a:xfrm>
            <a:off x="2743200" y="2466975"/>
            <a:ext cx="6569075" cy="454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>
              <a:lnSpc>
                <a:spcPct val="150000"/>
              </a:lnSpc>
            </a:pPr>
            <a:r>
              <a:rPr lang="pl-PL" altLang="pl-PL" sz="2800" b="1">
                <a:solidFill>
                  <a:srgbClr val="EC915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Nadeszła pora obiadu.</a:t>
            </a:r>
          </a:p>
          <a:p>
            <a:pPr algn="ctr" eaLnBrk="1">
              <a:lnSpc>
                <a:spcPct val="150000"/>
              </a:lnSpc>
            </a:pPr>
            <a:r>
              <a:rPr lang="pl-PL" altLang="pl-PL" sz="2800" b="1">
                <a:solidFill>
                  <a:srgbClr val="EC915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A ty</a:t>
            </a:r>
          </a:p>
          <a:p>
            <a:pPr algn="ctr" eaLnBrk="1">
              <a:lnSpc>
                <a:spcPct val="150000"/>
              </a:lnSpc>
            </a:pPr>
            <a:r>
              <a:rPr lang="pl-PL" altLang="pl-PL" sz="2800" b="1">
                <a:solidFill>
                  <a:srgbClr val="EC915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siekaj siekaczami,</a:t>
            </a:r>
          </a:p>
          <a:p>
            <a:pPr algn="ctr" eaLnBrk="1">
              <a:lnSpc>
                <a:spcPct val="150000"/>
              </a:lnSpc>
            </a:pPr>
            <a:r>
              <a:rPr lang="pl-PL" altLang="pl-PL" sz="2800" b="1">
                <a:solidFill>
                  <a:srgbClr val="EC915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kłuj kłami,</a:t>
            </a:r>
          </a:p>
          <a:p>
            <a:pPr algn="ctr" eaLnBrk="1">
              <a:lnSpc>
                <a:spcPct val="150000"/>
              </a:lnSpc>
            </a:pPr>
            <a:r>
              <a:rPr lang="pl-PL" altLang="pl-PL" sz="2800" b="1">
                <a:solidFill>
                  <a:srgbClr val="EC915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miażdż trzonowymi.</a:t>
            </a:r>
          </a:p>
          <a:p>
            <a:pPr algn="ctr" eaLnBrk="1">
              <a:lnSpc>
                <a:spcPct val="150000"/>
              </a:lnSpc>
            </a:pPr>
            <a:r>
              <a:rPr lang="pl-PL" altLang="pl-PL" sz="2800" b="1">
                <a:solidFill>
                  <a:srgbClr val="EC915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Mlask, cmok, </a:t>
            </a:r>
          </a:p>
          <a:p>
            <a:pPr algn="ctr" eaLnBrk="1">
              <a:lnSpc>
                <a:spcPct val="150000"/>
              </a:lnSpc>
            </a:pPr>
            <a:r>
              <a:rPr lang="pl-PL" altLang="pl-PL" sz="2800" b="1">
                <a:solidFill>
                  <a:srgbClr val="EC9157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mniam, mniam. </a:t>
            </a:r>
          </a:p>
        </p:txBody>
      </p:sp>
      <p:sp>
        <p:nvSpPr>
          <p:cNvPr id="22" name="Text Box 13"/>
          <p:cNvSpPr txBox="1">
            <a:spLocks/>
          </p:cNvSpPr>
          <p:nvPr/>
        </p:nvSpPr>
        <p:spPr bwMode="auto">
          <a:xfrm>
            <a:off x="9207500" y="8941586"/>
            <a:ext cx="2148024" cy="43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ĆWICZNIE W KSIĄŻECZCE DLA DZIECI</a:t>
            </a:r>
          </a:p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- ZADANIE 5</a:t>
            </a:r>
          </a:p>
        </p:txBody>
      </p:sp>
      <p:pic>
        <p:nvPicPr>
          <p:cNvPr id="23" name="Picture 14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3" y="8961438"/>
            <a:ext cx="3905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16" descr="pasted-imag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8842375"/>
            <a:ext cx="6604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3694" y="466377"/>
            <a:ext cx="6775824" cy="118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000" tmFilter="0, 0; .2, .5; .8, .5; 1, 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500" autoRev="1" fill="hold"/>
                                        <p:tgtEl>
                                          <p:spTgt spid="174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000" tmFilter="0, 0; .2, .5; .8, .5; 1, 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500" autoRev="1" fill="hold"/>
                                        <p:tgtEl>
                                          <p:spTgt spid="174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3000" tmFilter="0, 0; .2, .5; .8, .5; 1, 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500" autoRev="1" fill="hold"/>
                                        <p:tgtEl>
                                          <p:spTgt spid="174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0" tmFilter="0, 0; .2, .5; .8, .5; 1, 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500" autoRev="1" fill="hold"/>
                                        <p:tgtEl>
                                          <p:spTgt spid="174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000" tmFilter="0, 0; .2, .5; .8, .5; 1, 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500" autoRev="1" fill="hold"/>
                                        <p:tgtEl>
                                          <p:spTgt spid="174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000" tmFilter="0, 0; .2, .5; .8, .5; 1, 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1500" autoRev="1" fill="hold"/>
                                        <p:tgtEl>
                                          <p:spTgt spid="174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0" tmFilter="0, 0; .2, .5; .8, .5; 1, 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500" autoRev="1" fill="hold"/>
                                        <p:tgtEl>
                                          <p:spTgt spid="174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/>
          </p:cNvSpPr>
          <p:nvPr/>
        </p:nvSpPr>
        <p:spPr bwMode="auto">
          <a:xfrm>
            <a:off x="6348413" y="8924925"/>
            <a:ext cx="3063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2308E811-4E26-4EAF-850D-DC963A4C74CF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15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7411" name="Picture 2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9" name="Picture 6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4777">
            <a:off x="3002757" y="-392906"/>
            <a:ext cx="6997700" cy="884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6" name="Picture 7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954463"/>
            <a:ext cx="8262937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1" name="Picture 8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4777">
            <a:off x="6690519" y="3412331"/>
            <a:ext cx="566738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2" name="Picture 9" descr="pasted-imag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4777">
            <a:off x="4606132" y="3536156"/>
            <a:ext cx="566738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9" name="Picture 10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4387850"/>
            <a:ext cx="15779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0" name="Picture 11" descr="pasted-imag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825" y="4387850"/>
            <a:ext cx="15779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5" name="Picture 12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4991100"/>
            <a:ext cx="7269163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4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8702675"/>
            <a:ext cx="1074737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7550" y="-1100138"/>
            <a:ext cx="9720263" cy="65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2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4094163"/>
            <a:ext cx="4689475" cy="566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4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4435475"/>
            <a:ext cx="44450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9073" y="3843098"/>
            <a:ext cx="8162433" cy="525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" name="Text Box 6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0CBE9C2B-1524-4528-8BE3-0FFEB5E847DA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2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4104" name="Picture 7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5" name="Picture 8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6" name="Picture 9" descr="pasted-imag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668463"/>
            <a:ext cx="5345113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3330575"/>
            <a:ext cx="3140075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3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D74C7AF4-3A6C-441F-B095-FD086F994819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3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5125" name="Picture 4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6" name="Picture 5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7" name="Text Box 6"/>
          <p:cNvSpPr txBox="1">
            <a:spLocks/>
          </p:cNvSpPr>
          <p:nvPr/>
        </p:nvSpPr>
        <p:spPr bwMode="auto">
          <a:xfrm>
            <a:off x="2816225" y="2081213"/>
            <a:ext cx="70993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DO CZEGO SĄ NAM POTRZEBNE ZĘBY?</a:t>
            </a:r>
          </a:p>
        </p:txBody>
      </p:sp>
      <p:pic>
        <p:nvPicPr>
          <p:cNvPr id="5128" name="Picture 7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4017963"/>
            <a:ext cx="2579688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8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4210050"/>
            <a:ext cx="14224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9" name="Picture 9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6048375"/>
            <a:ext cx="1955800" cy="142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0" name="Picture 10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3600450"/>
            <a:ext cx="2222500" cy="129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898650"/>
            <a:ext cx="2817813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2" name="Picture 12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92" y="4974402"/>
            <a:ext cx="1546225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3" name="Picture 13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632" y="7298429"/>
            <a:ext cx="1471612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5" name="Picture 15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869950"/>
            <a:ext cx="652463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7" descr="pasted-imag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6283325"/>
            <a:ext cx="1700213" cy="149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5365750"/>
            <a:ext cx="2178050" cy="226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9" name="Picture 19" descr="pasted-image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577" y="3579509"/>
            <a:ext cx="1968500" cy="14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74" y="2652918"/>
            <a:ext cx="2076450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43" name="Picture 23" descr="pasted-image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380" y="7355336"/>
            <a:ext cx="1747838" cy="159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44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943" y="6043511"/>
            <a:ext cx="2073275" cy="25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4250" y="827869"/>
            <a:ext cx="5112791" cy="1224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14" descr="pasted-image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8702675"/>
            <a:ext cx="1074737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82" y="2492790"/>
            <a:ext cx="2328439" cy="666549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3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3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3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3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3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3081338"/>
            <a:ext cx="7793037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Text Box 3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E2D4E2DE-93F3-4EB8-B298-1C0E41AB5603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4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6149" name="Picture 4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0" name="Picture 5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1" name="Picture 6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747713"/>
            <a:ext cx="592137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2941638"/>
            <a:ext cx="4997450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3" name="Text Box 8"/>
          <p:cNvSpPr txBox="1">
            <a:spLocks/>
          </p:cNvSpPr>
          <p:nvPr/>
        </p:nvSpPr>
        <p:spPr bwMode="auto">
          <a:xfrm>
            <a:off x="3446463" y="1874838"/>
            <a:ext cx="590073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ZBADAJ ZĘBY SWOIM JĘZYKIEM</a:t>
            </a:r>
          </a:p>
        </p:txBody>
      </p:sp>
      <p:sp>
        <p:nvSpPr>
          <p:cNvPr id="6154" name="Text Box 9"/>
          <p:cNvSpPr txBox="1">
            <a:spLocks/>
          </p:cNvSpPr>
          <p:nvPr/>
        </p:nvSpPr>
        <p:spPr bwMode="auto">
          <a:xfrm>
            <a:off x="3435350" y="2362200"/>
            <a:ext cx="80930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SPRÓBUJ POLICZYĆ WSZYSTKIE ZĘBY, ZANOTUJ ICH LICZBĘ.</a:t>
            </a:r>
          </a:p>
        </p:txBody>
      </p:sp>
      <p:sp>
        <p:nvSpPr>
          <p:cNvPr id="2" name="Text Box 10"/>
          <p:cNvSpPr txBox="1">
            <a:spLocks/>
          </p:cNvSpPr>
          <p:nvPr/>
        </p:nvSpPr>
        <p:spPr bwMode="auto">
          <a:xfrm>
            <a:off x="2247900" y="5106988"/>
            <a:ext cx="5068888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JAKIE W DOTYKU SĄ ZĘBY?</a:t>
            </a:r>
            <a:endParaRPr lang="pl-PL" altLang="pl-PL" sz="1200" b="1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6155" name="Text Box 11"/>
          <p:cNvSpPr txBox="1">
            <a:spLocks/>
          </p:cNvSpPr>
          <p:nvPr/>
        </p:nvSpPr>
        <p:spPr bwMode="auto">
          <a:xfrm>
            <a:off x="3014663" y="5257800"/>
            <a:ext cx="3351212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SĄ GŁADKIE?</a:t>
            </a:r>
            <a:endParaRPr lang="pl-PL" altLang="pl-PL" sz="1200" b="1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6156" name="Text Box 12"/>
          <p:cNvSpPr txBox="1">
            <a:spLocks/>
          </p:cNvSpPr>
          <p:nvPr/>
        </p:nvSpPr>
        <p:spPr bwMode="auto">
          <a:xfrm>
            <a:off x="1601788" y="5414963"/>
            <a:ext cx="6119812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SĄ PŁASKIE, CZY WYPUKŁE?</a:t>
            </a:r>
            <a:endParaRPr lang="pl-PL" altLang="pl-PL" sz="1200" b="1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6157" name="Text Box 13"/>
          <p:cNvSpPr txBox="1">
            <a:spLocks/>
          </p:cNvSpPr>
          <p:nvPr/>
        </p:nvSpPr>
        <p:spPr bwMode="auto">
          <a:xfrm>
            <a:off x="1627188" y="5084763"/>
            <a:ext cx="63103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PRZYLEGAJĄ DO SIEBIE, </a:t>
            </a:r>
          </a:p>
          <a:p>
            <a:pPr algn="ctr" eaLnBrk="1"/>
            <a:r>
              <a:rPr lang="pl-PL" altLang="pl-PL" sz="2500" b="1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SĄ MIĘDZY NIMI SZCZELINY?</a:t>
            </a:r>
            <a:endParaRPr lang="pl-PL" altLang="pl-PL" sz="1200" b="1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6160" name="Picture 15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504825"/>
            <a:ext cx="4273550" cy="1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6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8842375"/>
            <a:ext cx="6604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155" grpId="0"/>
      <p:bldP spid="6155" grpId="1"/>
      <p:bldP spid="6156" grpId="0"/>
      <p:bldP spid="6157" grpId="0"/>
      <p:bldP spid="615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1054100"/>
            <a:ext cx="3998913" cy="713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Text Box 2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714C4C08-558F-4A0C-B06A-58AEBD801A60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5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7172" name="Picture 3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4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4" name="Picture 5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6" name="Text Box 7"/>
          <p:cNvSpPr txBox="1">
            <a:spLocks/>
          </p:cNvSpPr>
          <p:nvPr/>
        </p:nvSpPr>
        <p:spPr bwMode="auto">
          <a:xfrm>
            <a:off x="2457450" y="2081213"/>
            <a:ext cx="781843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WSZYSCY MAMY TYLE SAMO ZĘBÓW?</a:t>
            </a:r>
          </a:p>
        </p:txBody>
      </p:sp>
      <p:pic>
        <p:nvPicPr>
          <p:cNvPr id="2" name="Picture 8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3087688"/>
            <a:ext cx="5741987" cy="405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8" name="Picture 9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727075"/>
            <a:ext cx="61595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0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2811463"/>
            <a:ext cx="4973637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9" name="Picture 11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3611563"/>
            <a:ext cx="6365875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80" name="Text Box 12"/>
          <p:cNvSpPr txBox="1">
            <a:spLocks/>
          </p:cNvSpPr>
          <p:nvPr/>
        </p:nvSpPr>
        <p:spPr bwMode="auto">
          <a:xfrm>
            <a:off x="6632669" y="4546600"/>
            <a:ext cx="4438716" cy="121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Rodzimy się bez widocznych zębów, </a:t>
            </a:r>
          </a:p>
          <a:p>
            <a:pPr eaLnBrk="1">
              <a:lnSpc>
                <a:spcPct val="120000"/>
              </a:lnSpc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ale ich zalążki kształtują się</a:t>
            </a:r>
          </a:p>
          <a:p>
            <a:pPr eaLnBrk="1">
              <a:lnSpc>
                <a:spcPct val="120000"/>
              </a:lnSpc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jeszcze przed naszymi narodzinami. </a:t>
            </a:r>
          </a:p>
        </p:txBody>
      </p:sp>
      <p:pic>
        <p:nvPicPr>
          <p:cNvPr id="7181" name="Picture 13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3" y="2932113"/>
            <a:ext cx="4816475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82" name="Picture 14" descr="pasted-image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3765550"/>
            <a:ext cx="6365875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83" name="Text Box 15"/>
          <p:cNvSpPr txBox="1">
            <a:spLocks/>
          </p:cNvSpPr>
          <p:nvPr/>
        </p:nvSpPr>
        <p:spPr bwMode="auto">
          <a:xfrm>
            <a:off x="946150" y="4474984"/>
            <a:ext cx="4461158" cy="15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Małe dzieci mają po 20 zębów </a:t>
            </a:r>
          </a:p>
          <a:p>
            <a:pPr eaLnBrk="1">
              <a:lnSpc>
                <a:spcPct val="120000"/>
              </a:lnSpc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mlecznych. Zęby mleczne wypadają, </a:t>
            </a:r>
          </a:p>
          <a:p>
            <a:pPr eaLnBrk="1">
              <a:lnSpc>
                <a:spcPct val="120000"/>
              </a:lnSpc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by zrobić miejsce dla stałych. </a:t>
            </a:r>
          </a:p>
          <a:p>
            <a:pPr eaLnBrk="1">
              <a:lnSpc>
                <a:spcPct val="120000"/>
              </a:lnSpc>
            </a:pP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Dorosły człowiek ma </a:t>
            </a:r>
            <a:r>
              <a:rPr lang="pl-PL" altLang="pl-PL" sz="2000" dirty="0">
                <a:solidFill>
                  <a:srgbClr val="50B1BA"/>
                </a:solidFill>
                <a:latin typeface="Museo Sans 700" charset="0"/>
                <a:ea typeface="Museo Sans 700" charset="0"/>
                <a:cs typeface="Museo Sans 700" charset="0"/>
                <a:sym typeface="Museo Sans 700" charset="0"/>
              </a:rPr>
              <a:t>32 zęby stałe.</a:t>
            </a:r>
            <a:r>
              <a:rPr lang="pl-PL" altLang="pl-PL" sz="2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 </a:t>
            </a:r>
          </a:p>
        </p:txBody>
      </p:sp>
      <p:pic>
        <p:nvPicPr>
          <p:cNvPr id="7187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6743" y="864009"/>
            <a:ext cx="4580864" cy="109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4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8702675"/>
            <a:ext cx="1074737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0" grpId="0" autoUpdateAnimBg="0"/>
      <p:bldP spid="7180" grpId="1"/>
      <p:bldP spid="718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1046163"/>
            <a:ext cx="12977812" cy="1079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1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9067" y="2916021"/>
            <a:ext cx="4126971" cy="542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1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420E7314-CA2C-4E66-91A2-B48C95572001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6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8197" name="Picture 2" descr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8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9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6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735013"/>
            <a:ext cx="7143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2" name="Text Box 7"/>
          <p:cNvSpPr txBox="1">
            <a:spLocks/>
          </p:cNvSpPr>
          <p:nvPr/>
        </p:nvSpPr>
        <p:spPr bwMode="auto">
          <a:xfrm>
            <a:off x="4654550" y="2436813"/>
            <a:ext cx="4924425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I OZNACZYĆ ZĘBY MLECZNE I STAŁE</a:t>
            </a:r>
          </a:p>
        </p:txBody>
      </p:sp>
      <p:sp>
        <p:nvSpPr>
          <p:cNvPr id="8203" name="Text Box 8"/>
          <p:cNvSpPr txBox="1">
            <a:spLocks/>
          </p:cNvSpPr>
          <p:nvPr/>
        </p:nvSpPr>
        <p:spPr bwMode="auto">
          <a:xfrm>
            <a:off x="3051175" y="1898650"/>
            <a:ext cx="66913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SPRÓBUJ NARYSOWAĆ SWOJĄ SZCZĘKĘ</a:t>
            </a:r>
          </a:p>
        </p:txBody>
      </p:sp>
      <p:pic>
        <p:nvPicPr>
          <p:cNvPr id="8204" name="Obraz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032" y="775496"/>
            <a:ext cx="4256332" cy="10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5298" y="2755109"/>
            <a:ext cx="5230126" cy="534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6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8842375"/>
            <a:ext cx="6604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C20C1D5C-2C21-4D5B-9EAE-F668937AFA98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7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9219" name="Picture 2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3" name="Text Box 7"/>
          <p:cNvSpPr txBox="1">
            <a:spLocks/>
          </p:cNvSpPr>
          <p:nvPr/>
        </p:nvSpPr>
        <p:spPr bwMode="auto">
          <a:xfrm>
            <a:off x="3968750" y="2090738"/>
            <a:ext cx="340201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MISJA SPECJALNA</a:t>
            </a:r>
          </a:p>
        </p:txBody>
      </p:sp>
      <p:sp>
        <p:nvSpPr>
          <p:cNvPr id="9224" name="Text Box 8"/>
          <p:cNvSpPr txBox="1">
            <a:spLocks/>
          </p:cNvSpPr>
          <p:nvPr/>
        </p:nvSpPr>
        <p:spPr bwMode="auto">
          <a:xfrm>
            <a:off x="6299200" y="2659063"/>
            <a:ext cx="3063875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25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-DBANIE O ZĘBY</a:t>
            </a:r>
          </a:p>
        </p:txBody>
      </p:sp>
      <p:pic>
        <p:nvPicPr>
          <p:cNvPr id="9225" name="Picture 9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053" flipH="1">
            <a:off x="6307138" y="3457575"/>
            <a:ext cx="2633662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6" name="Picture 10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60">
            <a:off x="9336088" y="865188"/>
            <a:ext cx="2830512" cy="791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7" name="Picture 11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52164">
            <a:off x="3812381" y="3606007"/>
            <a:ext cx="1762125" cy="6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8" name="Picture 12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4286250"/>
            <a:ext cx="3983037" cy="336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9" name="Text Box 13"/>
          <p:cNvSpPr txBox="1">
            <a:spLocks/>
          </p:cNvSpPr>
          <p:nvPr/>
        </p:nvSpPr>
        <p:spPr bwMode="auto">
          <a:xfrm>
            <a:off x="9207500" y="8941586"/>
            <a:ext cx="2148024" cy="43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ĆWICZENIE W KSIĄŻECZCE DLA DZIECI</a:t>
            </a:r>
          </a:p>
          <a:p>
            <a:pPr eaLnBrk="1">
              <a:lnSpc>
                <a:spcPct val="120000"/>
              </a:lnSpc>
            </a:pPr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- ZADANIE 1</a:t>
            </a:r>
          </a:p>
        </p:txBody>
      </p:sp>
      <p:pic>
        <p:nvPicPr>
          <p:cNvPr id="9230" name="Picture 14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3" y="8961438"/>
            <a:ext cx="3905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31" name="Picture 15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77863"/>
            <a:ext cx="68945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Text Box 8"/>
          <p:cNvSpPr txBox="1">
            <a:spLocks/>
          </p:cNvSpPr>
          <p:nvPr/>
        </p:nvSpPr>
        <p:spPr bwMode="auto">
          <a:xfrm>
            <a:off x="3778250" y="6656388"/>
            <a:ext cx="22399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  <a:defRPr/>
            </a:pPr>
            <a:r>
              <a:rPr lang="pl-PL" altLang="pl-PL" sz="1600" spc="2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SUPERWIEWIÓRKA</a:t>
            </a:r>
          </a:p>
        </p:txBody>
      </p:sp>
      <p:sp>
        <p:nvSpPr>
          <p:cNvPr id="17" name="Text Box 8"/>
          <p:cNvSpPr txBox="1">
            <a:spLocks/>
          </p:cNvSpPr>
          <p:nvPr/>
        </p:nvSpPr>
        <p:spPr bwMode="auto">
          <a:xfrm>
            <a:off x="7221538" y="5632450"/>
            <a:ext cx="2217737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r" eaLnBrk="1">
              <a:lnSpc>
                <a:spcPct val="120000"/>
              </a:lnSpc>
              <a:defRPr/>
            </a:pPr>
            <a:r>
              <a:rPr lang="pl-PL" altLang="pl-PL" sz="1600" spc="2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SUPERDENTYSTKA</a:t>
            </a:r>
          </a:p>
          <a:p>
            <a:pPr algn="r" eaLnBrk="1">
              <a:lnSpc>
                <a:spcPct val="120000"/>
              </a:lnSpc>
              <a:defRPr/>
            </a:pPr>
            <a:r>
              <a:rPr lang="pl-PL" altLang="pl-PL" sz="1600" spc="2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ALICJA</a:t>
            </a:r>
          </a:p>
        </p:txBody>
      </p:sp>
      <p:pic>
        <p:nvPicPr>
          <p:cNvPr id="18" name="Picture 14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8702675"/>
            <a:ext cx="1074737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 autoUpdateAnimBg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6865" y="3304201"/>
            <a:ext cx="5968246" cy="577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Text Box 2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80E40AFB-5869-495B-8FB7-81BB1A143472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8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0244" name="Picture 3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Picture 4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5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8" name="Picture 7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749300"/>
            <a:ext cx="6111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9" name="Text Box 8"/>
          <p:cNvSpPr txBox="1">
            <a:spLocks/>
          </p:cNvSpPr>
          <p:nvPr/>
        </p:nvSpPr>
        <p:spPr bwMode="auto">
          <a:xfrm>
            <a:off x="3744913" y="1845941"/>
            <a:ext cx="526256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000000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JAK ZBUDOWANY JEST ZĄB?</a:t>
            </a:r>
          </a:p>
        </p:txBody>
      </p:sp>
      <p:pic>
        <p:nvPicPr>
          <p:cNvPr id="2" name="Picture 9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367" y="5319713"/>
            <a:ext cx="704850" cy="276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0" name="Picture 10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742" y="3609975"/>
            <a:ext cx="558800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1" name="Text Box 11"/>
          <p:cNvSpPr txBox="1">
            <a:spLocks/>
          </p:cNvSpPr>
          <p:nvPr/>
        </p:nvSpPr>
        <p:spPr bwMode="auto">
          <a:xfrm>
            <a:off x="9507884" y="5327370"/>
            <a:ext cx="1678345" cy="57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l"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DZIĄSŁO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sp>
        <p:nvSpPr>
          <p:cNvPr id="10252" name="Text Box 12"/>
          <p:cNvSpPr txBox="1">
            <a:spLocks/>
          </p:cNvSpPr>
          <p:nvPr/>
        </p:nvSpPr>
        <p:spPr bwMode="auto">
          <a:xfrm>
            <a:off x="136869" y="4023918"/>
            <a:ext cx="3463925" cy="61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r"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KORONA</a:t>
            </a:r>
            <a:endParaRPr lang="pl-PL" altLang="pl-PL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sp>
        <p:nvSpPr>
          <p:cNvPr id="10253" name="Text Box 13"/>
          <p:cNvSpPr txBox="1">
            <a:spLocks/>
          </p:cNvSpPr>
          <p:nvPr/>
        </p:nvSpPr>
        <p:spPr bwMode="auto">
          <a:xfrm>
            <a:off x="-41980" y="6276297"/>
            <a:ext cx="3568700" cy="57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r"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KORZEŃ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0254" name="Picture 14" descr="pasted-imag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10832">
            <a:off x="7978810" y="5361324"/>
            <a:ext cx="1397318" cy="53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6" name="Text Box 16"/>
          <p:cNvSpPr txBox="1">
            <a:spLocks/>
          </p:cNvSpPr>
          <p:nvPr/>
        </p:nvSpPr>
        <p:spPr bwMode="auto">
          <a:xfrm>
            <a:off x="5032909" y="8309110"/>
            <a:ext cx="1139736" cy="57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l"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KOŚĆ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sp>
        <p:nvSpPr>
          <p:cNvPr id="10257" name="Text Box 17"/>
          <p:cNvSpPr txBox="1">
            <a:spLocks/>
          </p:cNvSpPr>
          <p:nvPr/>
        </p:nvSpPr>
        <p:spPr bwMode="auto">
          <a:xfrm>
            <a:off x="7729884" y="2469828"/>
            <a:ext cx="1756891" cy="57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l"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SZKLIWO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0259" name="Picture 19" descr="pasted-image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41783">
            <a:off x="4204269" y="7502384"/>
            <a:ext cx="1047750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0" name="Picture 20" descr="pasted-image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56876" flipH="1">
            <a:off x="6254213" y="2728732"/>
            <a:ext cx="1498600" cy="115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63" name="Text Box 23"/>
          <p:cNvSpPr txBox="1">
            <a:spLocks/>
          </p:cNvSpPr>
          <p:nvPr/>
        </p:nvSpPr>
        <p:spPr bwMode="auto">
          <a:xfrm>
            <a:off x="-210057" y="4595662"/>
            <a:ext cx="3840163" cy="87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r"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Część zęba widoczna </a:t>
            </a:r>
          </a:p>
          <a:p>
            <a:pPr algn="r"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ponad dziąsłem.</a:t>
            </a:r>
          </a:p>
          <a:p>
            <a:pPr algn="r"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Jest ona pokryta szkliwem. </a:t>
            </a:r>
          </a:p>
        </p:txBody>
      </p:sp>
      <p:sp>
        <p:nvSpPr>
          <p:cNvPr id="10264" name="Text Box 24"/>
          <p:cNvSpPr txBox="1">
            <a:spLocks/>
          </p:cNvSpPr>
          <p:nvPr/>
        </p:nvSpPr>
        <p:spPr bwMode="auto">
          <a:xfrm>
            <a:off x="1173043" y="6798622"/>
            <a:ext cx="2422138" cy="111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r"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Niewidoczna część zęba, </a:t>
            </a:r>
          </a:p>
          <a:p>
            <a:pPr algn="r"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schowana w dziąśle. </a:t>
            </a:r>
          </a:p>
          <a:p>
            <a:pPr algn="r"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Każdy ząb ma przynajmniej </a:t>
            </a:r>
          </a:p>
          <a:p>
            <a:pPr algn="r"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jeden korzeń.</a:t>
            </a:r>
            <a:endParaRPr lang="pl-PL" altLang="pl-PL" sz="1100" dirty="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10265" name="Text Box 25"/>
          <p:cNvSpPr txBox="1">
            <a:spLocks/>
          </p:cNvSpPr>
          <p:nvPr/>
        </p:nvSpPr>
        <p:spPr bwMode="auto">
          <a:xfrm>
            <a:off x="9507884" y="5752675"/>
            <a:ext cx="3127459" cy="113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Każdy ząb osadzony jest w dziąśle. </a:t>
            </a:r>
          </a:p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Dziąsła osłaniają kość wokół zębów. </a:t>
            </a:r>
          </a:p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Zdrowe dziąsła są jędrne i różowe, </a:t>
            </a:r>
          </a:p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chore – </a:t>
            </a:r>
            <a:r>
              <a:rPr lang="pl-PL" altLang="pl-PL" sz="1400" dirty="0" smtClean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czerwone i rozpulchnione.</a:t>
            </a:r>
            <a:endParaRPr lang="pl-PL" altLang="pl-PL" sz="1400" dirty="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10266" name="Text Box 26"/>
          <p:cNvSpPr txBox="1">
            <a:spLocks/>
          </p:cNvSpPr>
          <p:nvPr/>
        </p:nvSpPr>
        <p:spPr bwMode="auto">
          <a:xfrm>
            <a:off x="7745288" y="2920608"/>
            <a:ext cx="5119991" cy="113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To gładka, błyszcząca i bardzo twarda zewnętrzna warstwa, </a:t>
            </a:r>
          </a:p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która chroni zęby. Dzięki niej nie zużywają się podczas żucia </a:t>
            </a:r>
          </a:p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jedzenia. Szkliwo rozpuszcza się pod wpływem kwasów </a:t>
            </a:r>
          </a:p>
          <a:p>
            <a:pPr eaLnBrk="1">
              <a:lnSpc>
                <a:spcPct val="120000"/>
              </a:lnSpc>
            </a:pPr>
            <a:r>
              <a:rPr lang="pl-PL" altLang="pl-PL" sz="14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produkowanych przez bakterie. </a:t>
            </a:r>
            <a:endParaRPr lang="pl-PL" altLang="pl-PL" sz="1400" dirty="0">
              <a:solidFill>
                <a:srgbClr val="000000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3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8288" y="682200"/>
            <a:ext cx="5122170" cy="12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Text Box 11"/>
          <p:cNvSpPr txBox="1">
            <a:spLocks/>
          </p:cNvSpPr>
          <p:nvPr/>
        </p:nvSpPr>
        <p:spPr bwMode="auto">
          <a:xfrm>
            <a:off x="7700960" y="4028145"/>
            <a:ext cx="1439498" cy="61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ZĘBINA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sp>
        <p:nvSpPr>
          <p:cNvPr id="28" name="Text Box 25"/>
          <p:cNvSpPr txBox="1">
            <a:spLocks/>
          </p:cNvSpPr>
          <p:nvPr/>
        </p:nvSpPr>
        <p:spPr bwMode="auto">
          <a:xfrm>
            <a:off x="7756733" y="4549882"/>
            <a:ext cx="4796185" cy="74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Twarda, gruba warstwa (choć nie tak mocna jak szkliwo),</a:t>
            </a:r>
          </a:p>
          <a:p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która chroni miazgę zęba przed wpływem szkodliwych </a:t>
            </a:r>
          </a:p>
          <a:p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czynników. Jest bardzo wrażliwa.</a:t>
            </a:r>
            <a:endParaRPr lang="pl-PL" altLang="pl-PL" sz="1400" dirty="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9" name="Text Box 11"/>
          <p:cNvSpPr txBox="1">
            <a:spLocks/>
          </p:cNvSpPr>
          <p:nvPr/>
        </p:nvSpPr>
        <p:spPr bwMode="auto">
          <a:xfrm>
            <a:off x="7762938" y="6741983"/>
            <a:ext cx="1519647" cy="61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l"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MIAZGA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sp>
        <p:nvSpPr>
          <p:cNvPr id="31" name="Text Box 25"/>
          <p:cNvSpPr txBox="1">
            <a:spLocks/>
          </p:cNvSpPr>
          <p:nvPr/>
        </p:nvSpPr>
        <p:spPr bwMode="auto">
          <a:xfrm>
            <a:off x="7756733" y="7258254"/>
            <a:ext cx="4757713" cy="96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Najbardziej wrażliwa część zęba, jest bardzo unerwiona </a:t>
            </a:r>
          </a:p>
          <a:p>
            <a:r>
              <a:rPr lang="pl-PL" sz="14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ukrwiona. Jej uszkodzenie skutkuje dużym bólem.</a:t>
            </a:r>
          </a:p>
          <a:p>
            <a:r>
              <a:rPr lang="pl-PL" sz="1400" dirty="0"/>
              <a:t/>
            </a:r>
            <a:br>
              <a:rPr lang="pl-PL" sz="1400" dirty="0"/>
            </a:br>
            <a:endParaRPr lang="pl-PL" altLang="pl-PL" sz="1400" dirty="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32" name="Picture 14" descr="pasted-imag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5506">
            <a:off x="6299927" y="4291380"/>
            <a:ext cx="1397318" cy="53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" name="Picture 14" descr="pasted-imag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73857">
            <a:off x="6394705" y="6285337"/>
            <a:ext cx="1397318" cy="53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" name="Picture 16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8842375"/>
            <a:ext cx="66040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00"/>
                            </p:stCondLst>
                            <p:childTnLst>
                              <p:par>
                                <p:cTn id="10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3" grpId="0" autoUpdateAnimBg="0"/>
      <p:bldP spid="10263" grpId="1"/>
      <p:bldP spid="10264" grpId="0" autoUpdateAnimBg="0"/>
      <p:bldP spid="10264" grpId="1"/>
      <p:bldP spid="10265" grpId="0" autoUpdateAnimBg="0"/>
      <p:bldP spid="10265" grpId="1"/>
      <p:bldP spid="10266" grpId="0" autoUpdateAnimBg="0"/>
      <p:bldP spid="10266" grpId="1"/>
      <p:bldP spid="28" grpId="0" autoUpdateAnimBg="0"/>
      <p:bldP spid="28" grpId="1"/>
      <p:bldP spid="31" grpId="0" autoUpdateAnimBg="0"/>
      <p:bldP spid="3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/>
          </p:cNvSpPr>
          <p:nvPr/>
        </p:nvSpPr>
        <p:spPr bwMode="auto">
          <a:xfrm>
            <a:off x="6396038" y="8924925"/>
            <a:ext cx="2111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fld id="{8ED5D5BC-3484-4B4C-9859-81299096E759}" type="slidenum">
              <a:rPr lang="pl-PL" altLang="pl-PL" sz="1300" b="1">
                <a:solidFill>
                  <a:srgbClr val="50B1BA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pPr algn="ctr" eaLnBrk="1"/>
              <a:t>9</a:t>
            </a:fld>
            <a:endParaRPr lang="pl-PL" altLang="pl-PL" sz="1300" b="1">
              <a:solidFill>
                <a:srgbClr val="50B1BA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pic>
        <p:nvPicPr>
          <p:cNvPr id="11267" name="Picture 2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292100"/>
            <a:ext cx="1214913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1" name="Picture 6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735013"/>
            <a:ext cx="7143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7"/>
          <p:cNvSpPr txBox="1">
            <a:spLocks/>
          </p:cNvSpPr>
          <p:nvPr/>
        </p:nvSpPr>
        <p:spPr bwMode="auto">
          <a:xfrm>
            <a:off x="7077075" y="4125913"/>
            <a:ext cx="5692775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pl-PL" altLang="pl-PL" sz="1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Człowiek ma zęby górne i dolne. </a:t>
            </a:r>
          </a:p>
          <a:p>
            <a:pPr eaLnBrk="1">
              <a:lnSpc>
                <a:spcPct val="120000"/>
              </a:lnSpc>
            </a:pPr>
            <a:r>
              <a:rPr lang="pl-PL" altLang="pl-PL" sz="1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Zęby osadzone są </a:t>
            </a:r>
          </a:p>
          <a:p>
            <a:pPr eaLnBrk="1">
              <a:lnSpc>
                <a:spcPct val="120000"/>
              </a:lnSpc>
            </a:pPr>
            <a:r>
              <a:rPr lang="pl-PL" altLang="pl-PL" sz="1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w </a:t>
            </a:r>
            <a:r>
              <a:rPr lang="pl-PL" altLang="pl-PL" sz="1800">
                <a:solidFill>
                  <a:srgbClr val="5DCCD7"/>
                </a:solidFill>
                <a:latin typeface="Open Sans" panose="020B0606030504020204" pitchFamily="34" charset="0"/>
                <a:cs typeface="Open Sans" panose="020B0606030504020204" pitchFamily="34" charset="0"/>
                <a:sym typeface="Museo Sans 900" charset="0"/>
              </a:rPr>
              <a:t>SZCZĘCE</a:t>
            </a:r>
            <a:r>
              <a:rPr lang="pl-PL" altLang="pl-PL" sz="1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(na</a:t>
            </a:r>
            <a:r>
              <a:rPr lang="pl-PL" altLang="pl-PL" sz="1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Times Roman" charset="0"/>
              </a:rPr>
              <a:t> </a:t>
            </a:r>
            <a:r>
              <a:rPr lang="pl-PL" altLang="pl-PL" sz="1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górze) </a:t>
            </a:r>
          </a:p>
          <a:p>
            <a:pPr eaLnBrk="1">
              <a:lnSpc>
                <a:spcPct val="120000"/>
              </a:lnSpc>
            </a:pPr>
            <a:r>
              <a:rPr lang="pl-PL" altLang="pl-PL" sz="1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i w </a:t>
            </a:r>
            <a:r>
              <a:rPr lang="pl-PL" altLang="pl-PL" sz="1800">
                <a:solidFill>
                  <a:srgbClr val="5DCCD7"/>
                </a:solidFill>
                <a:latin typeface="Open Sans" panose="020B0606030504020204" pitchFamily="34" charset="0"/>
                <a:cs typeface="Open Sans" panose="020B0606030504020204" pitchFamily="34" charset="0"/>
                <a:sym typeface="Museo Sans 900" charset="0"/>
              </a:rPr>
              <a:t>ŻUCHWIE</a:t>
            </a:r>
            <a:r>
              <a:rPr lang="pl-PL" altLang="pl-PL" sz="1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(na dole). </a:t>
            </a:r>
          </a:p>
          <a:p>
            <a:pPr eaLnBrk="1">
              <a:lnSpc>
                <a:spcPct val="120000"/>
              </a:lnSpc>
            </a:pPr>
            <a:endParaRPr lang="pl-PL" altLang="pl-PL" sz="18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eaLnBrk="1">
              <a:lnSpc>
                <a:spcPct val="120000"/>
              </a:lnSpc>
            </a:pPr>
            <a:endParaRPr lang="pl-PL" altLang="pl-PL" sz="17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eaLnBrk="1">
              <a:lnSpc>
                <a:spcPct val="120000"/>
              </a:lnSpc>
            </a:pPr>
            <a:r>
              <a:rPr lang="pl-PL" altLang="pl-PL" sz="1700">
                <a:solidFill>
                  <a:srgbClr val="10AD9B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Na górze i na dole jest tyle samo zębów.</a:t>
            </a:r>
            <a:endParaRPr lang="pl-PL" altLang="pl-PL" sz="1200">
              <a:solidFill>
                <a:srgbClr val="10AD9B"/>
              </a:solidFill>
              <a:latin typeface="Open Sans" panose="020B0606030504020204" pitchFamily="34" charset="0"/>
              <a:cs typeface="Open Sans" panose="020B0606030504020204" pitchFamily="34" charset="0"/>
              <a:sym typeface="Times Roman" charset="0"/>
            </a:endParaRPr>
          </a:p>
          <a:p>
            <a:pPr eaLnBrk="1">
              <a:lnSpc>
                <a:spcPct val="120000"/>
              </a:lnSpc>
            </a:pPr>
            <a:r>
              <a:rPr lang="pl-PL" altLang="pl-PL" sz="1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</a:p>
        </p:txBody>
      </p:sp>
      <p:pic>
        <p:nvPicPr>
          <p:cNvPr id="11273" name="Picture 8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44663"/>
            <a:ext cx="6426200" cy="59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4" name="Picture 9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882900"/>
            <a:ext cx="6030913" cy="426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0" descr="pasted-imag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4777" flipH="1">
            <a:off x="1443038" y="2509837"/>
            <a:ext cx="1760538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5" name="Picture 11" descr="pasted-imag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20375" flipV="1">
            <a:off x="3138488" y="6751637"/>
            <a:ext cx="1760538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6" name="Text Box 12"/>
          <p:cNvSpPr txBox="1">
            <a:spLocks/>
          </p:cNvSpPr>
          <p:nvPr/>
        </p:nvSpPr>
        <p:spPr bwMode="auto">
          <a:xfrm>
            <a:off x="2323458" y="7742881"/>
            <a:ext cx="2304256" cy="61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r" eaLnBrk="1">
              <a:defRPr/>
            </a:pPr>
            <a:r>
              <a:rPr lang="pl-PL" altLang="pl-PL" sz="2800" b="1" dirty="0">
                <a:solidFill>
                  <a:srgbClr val="FFFFFF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V</a:t>
            </a: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ŻUCHWA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sp>
        <p:nvSpPr>
          <p:cNvPr id="11277" name="Text Box 13"/>
          <p:cNvSpPr txBox="1">
            <a:spLocks/>
          </p:cNvSpPr>
          <p:nvPr/>
        </p:nvSpPr>
        <p:spPr bwMode="auto">
          <a:xfrm>
            <a:off x="647115" y="1538955"/>
            <a:ext cx="3463925" cy="57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algn="ctr">
              <a:lnSpc>
                <a:spcPct val="120000"/>
              </a:lnSpc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algn="ctr" defTabSz="17335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eaLnBrk="1">
              <a:defRPr/>
            </a:pPr>
            <a:r>
              <a:rPr lang="pl-PL" altLang="pl-PL" sz="2800" b="1" dirty="0">
                <a:ln w="0"/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SZCZĘKA</a:t>
            </a:r>
            <a:endParaRPr lang="pl-PL" altLang="pl-PL" sz="2800" b="1" dirty="0">
              <a:solidFill>
                <a:srgbClr val="FFFFFF"/>
              </a:solidFill>
              <a:latin typeface="OpenSans-Extrabold" charset="0"/>
              <a:ea typeface="OpenSans-Extrabold" charset="0"/>
              <a:cs typeface="OpenSans-Extrabold" charset="0"/>
              <a:sym typeface="OpenSans-Extrabold" charset="0"/>
            </a:endParaRPr>
          </a:p>
        </p:txBody>
      </p:sp>
      <p:sp>
        <p:nvSpPr>
          <p:cNvPr id="11278" name="Text Box 14"/>
          <p:cNvSpPr txBox="1">
            <a:spLocks/>
          </p:cNvSpPr>
          <p:nvPr/>
        </p:nvSpPr>
        <p:spPr bwMode="auto">
          <a:xfrm>
            <a:off x="7439025" y="4011613"/>
            <a:ext cx="41878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WSZYSTKIE ZĘBY </a:t>
            </a:r>
          </a:p>
          <a:p>
            <a:pPr algn="ctr" eaLnBrk="1"/>
            <a:r>
              <a:rPr lang="pl-PL" altLang="pl-PL" sz="2500" b="1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SĄ TAKIE SAME?</a:t>
            </a:r>
            <a:endParaRPr lang="pl-PL" altLang="pl-PL" sz="1200" b="1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11279" name="Text Box 15"/>
          <p:cNvSpPr txBox="1">
            <a:spLocks/>
          </p:cNvSpPr>
          <p:nvPr/>
        </p:nvSpPr>
        <p:spPr bwMode="auto">
          <a:xfrm>
            <a:off x="7439025" y="4011613"/>
            <a:ext cx="4330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ZĘBY MAJĄ TAKIE </a:t>
            </a:r>
          </a:p>
          <a:p>
            <a:pPr algn="ctr" eaLnBrk="1"/>
            <a:r>
              <a:rPr lang="pl-PL" altLang="pl-PL" sz="2500" b="1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SAME KSZTAŁTY?</a:t>
            </a:r>
            <a:endParaRPr lang="pl-PL" altLang="pl-PL" sz="1200" b="1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11280" name="Text Box 16"/>
          <p:cNvSpPr txBox="1">
            <a:spLocks/>
          </p:cNvSpPr>
          <p:nvPr/>
        </p:nvSpPr>
        <p:spPr bwMode="auto">
          <a:xfrm>
            <a:off x="6643688" y="4153543"/>
            <a:ext cx="5999163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SĄ WĄSKIE, CZY SZEROKIE?</a:t>
            </a:r>
            <a:endParaRPr lang="pl-PL" altLang="pl-PL" sz="120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11281" name="Text Box 17"/>
          <p:cNvSpPr txBox="1">
            <a:spLocks/>
          </p:cNvSpPr>
          <p:nvPr/>
        </p:nvSpPr>
        <p:spPr bwMode="auto">
          <a:xfrm>
            <a:off x="6924733" y="4073126"/>
            <a:ext cx="5092035" cy="87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JAKIEGO KSZTAŁTU SĄ ZĘBY </a:t>
            </a:r>
          </a:p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Z PRZODU, A JAKIEGO Z TYŁU?</a:t>
            </a:r>
            <a:endParaRPr lang="pl-PL" altLang="pl-PL" sz="120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sp>
        <p:nvSpPr>
          <p:cNvPr id="11282" name="Text Box 18"/>
          <p:cNvSpPr txBox="1">
            <a:spLocks/>
          </p:cNvSpPr>
          <p:nvPr/>
        </p:nvSpPr>
        <p:spPr bwMode="auto">
          <a:xfrm>
            <a:off x="8162365" y="4286747"/>
            <a:ext cx="3125788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173355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pPr algn="ctr" eaLnBrk="1"/>
            <a:r>
              <a:rPr lang="pl-PL" altLang="pl-PL" sz="2500" b="1" dirty="0">
                <a:solidFill>
                  <a:srgbClr val="29626D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CZY SĄ RÓWNE?</a:t>
            </a:r>
            <a:endParaRPr lang="pl-PL" altLang="pl-PL" sz="1200" b="1" dirty="0">
              <a:solidFill>
                <a:srgbClr val="29626D"/>
              </a:solidFill>
              <a:latin typeface="Times Roman" charset="0"/>
              <a:ea typeface="Times Roman" charset="0"/>
              <a:cs typeface="Times Roman" charset="0"/>
              <a:sym typeface="Times Roman" charset="0"/>
            </a:endParaRPr>
          </a:p>
        </p:txBody>
      </p:sp>
      <p:pic>
        <p:nvPicPr>
          <p:cNvPr id="21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8288" y="682200"/>
            <a:ext cx="5122170" cy="12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14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8702675"/>
            <a:ext cx="1074737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3" grpId="1" build="allAtOnce"/>
      <p:bldP spid="11278" grpId="0"/>
      <p:bldP spid="11278" grpId="1"/>
      <p:bldP spid="11279" grpId="0"/>
      <p:bldP spid="11279" grpId="1"/>
      <p:bldP spid="11280" grpId="0"/>
      <p:bldP spid="11281" grpId="0"/>
      <p:bldP spid="11281" grpId="1"/>
      <p:bldP spid="11282" grpId="0"/>
      <p:bldP spid="11282" grpId="1"/>
    </p:bldLst>
  </p:timing>
</p:sld>
</file>

<file path=ppt/theme/theme1.xml><?xml version="1.0" encoding="utf-8"?>
<a:theme xmlns:a="http://schemas.openxmlformats.org/drawingml/2006/main" name="21_BasicWhite">
  <a:themeElements>
    <a:clrScheme name="">
      <a:dk1>
        <a:srgbClr val="83C1C2"/>
      </a:dk1>
      <a:lt1>
        <a:srgbClr val="FFFFFF"/>
      </a:lt1>
      <a:dk2>
        <a:srgbClr val="D5D5D5"/>
      </a:dk2>
      <a:lt2>
        <a:srgbClr val="5E5E5E"/>
      </a:lt2>
      <a:accent1>
        <a:srgbClr val="00A2FF"/>
      </a:accent1>
      <a:accent2>
        <a:srgbClr val="16E7CF"/>
      </a:accent2>
      <a:accent3>
        <a:srgbClr val="FFFFFF"/>
      </a:accent3>
      <a:accent4>
        <a:srgbClr val="6FA4A5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Museo Sans 700"/>
        <a:ea typeface="Museo Sans 700"/>
        <a:cs typeface="Museo Sans 700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1733550" rtl="0" eaLnBrk="1" fontAlgn="base" latinLnBrk="0" hangingPunct="0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altLang="pl-PL" sz="900" b="0" i="0" u="none" strike="noStrike" cap="none" normalizeH="0" baseline="0" smtClean="0">
            <a:ln>
              <a:noFill/>
            </a:ln>
            <a:solidFill>
              <a:srgbClr val="83C1C2"/>
            </a:solidFill>
            <a:effectLst/>
            <a:latin typeface="Museo Sans 500" charset="0"/>
            <a:ea typeface="Museo Sans 500" charset="0"/>
            <a:cs typeface="Museo Sans 500" charset="0"/>
            <a:sym typeface="Museo Sans 50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1733550" rtl="0" eaLnBrk="1" fontAlgn="base" latinLnBrk="0" hangingPunct="0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altLang="pl-PL" sz="900" b="0" i="0" u="none" strike="noStrike" cap="none" normalizeH="0" baseline="0" smtClean="0">
            <a:ln>
              <a:noFill/>
            </a:ln>
            <a:solidFill>
              <a:srgbClr val="83C1C2"/>
            </a:solidFill>
            <a:effectLst/>
            <a:latin typeface="Museo Sans 500" charset="0"/>
            <a:ea typeface="Museo Sans 500" charset="0"/>
            <a:cs typeface="Museo Sans 500" charset="0"/>
            <a:sym typeface="Museo Sans 500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759</Words>
  <Application>Microsoft Office PowerPoint</Application>
  <PresentationFormat>Niestandardowy</PresentationFormat>
  <Paragraphs>146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4" baseType="lpstr">
      <vt:lpstr>Arial</vt:lpstr>
      <vt:lpstr>Helvetica Neue</vt:lpstr>
      <vt:lpstr>Museo Sans 500</vt:lpstr>
      <vt:lpstr>Museo Sans 700</vt:lpstr>
      <vt:lpstr>Museo Sans 900</vt:lpstr>
      <vt:lpstr>Open Sans</vt:lpstr>
      <vt:lpstr>OpenSans-Extrabold</vt:lpstr>
      <vt:lpstr>Times Roman</vt:lpstr>
      <vt:lpstr>21_BasicWhite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Patryk Urbański</dc:creator>
  <cp:lastModifiedBy>Patryk Urbański</cp:lastModifiedBy>
  <cp:revision>56</cp:revision>
  <dcterms:modified xsi:type="dcterms:W3CDTF">2021-08-19T06:29:34Z</dcterms:modified>
</cp:coreProperties>
</file>